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25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D997B5FA-0921-464F-AAE1-844C04324D75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第七章 设备管理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山东大学计算机科学与技术学院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7.2 </a:t>
            </a:r>
            <a:r>
              <a:rPr lang="zh-CN" altLang="en-US"/>
              <a:t>硬盘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硬盘的结构</a:t>
            </a:r>
          </a:p>
          <a:p>
            <a:pPr lvl="1"/>
            <a:r>
              <a:rPr lang="zh-CN" altLang="en-US"/>
              <a:t>物理结构</a:t>
            </a:r>
          </a:p>
          <a:p>
            <a:pPr lvl="1"/>
            <a:r>
              <a:rPr lang="zh-CN" altLang="en-US"/>
              <a:t>逻辑结构</a:t>
            </a:r>
          </a:p>
          <a:p>
            <a:r>
              <a:rPr lang="zh-CN" altLang="en-US"/>
              <a:t>访问时间</a:t>
            </a:r>
          </a:p>
          <a:p>
            <a:r>
              <a:rPr lang="zh-CN" altLang="en-US"/>
              <a:t>磁盘调度</a:t>
            </a:r>
          </a:p>
          <a:p>
            <a:r>
              <a:rPr lang="zh-CN" altLang="en-US">
                <a:sym typeface="+mn-ea"/>
              </a:rPr>
              <a:t>磁盘高速缓存</a:t>
            </a:r>
          </a:p>
          <a:p>
            <a:r>
              <a:rPr lang="en-US" altLang="zh-CN"/>
              <a:t>RAID</a:t>
            </a:r>
            <a:r>
              <a:rPr lang="zh-CN" altLang="en-US"/>
              <a:t>磁盘阵列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70" y="3608705"/>
            <a:ext cx="4344035" cy="266001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硬盘的物理结构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盘片</a:t>
            </a:r>
            <a:r>
              <a:rPr lang="en-US" altLang="zh-CN">
                <a:sym typeface="+mn-ea"/>
              </a:rPr>
              <a:t>(platter)</a:t>
            </a:r>
            <a:endParaRPr lang="zh-CN" altLang="en-US"/>
          </a:p>
          <a:p>
            <a:r>
              <a:rPr lang="zh-CN" altLang="en-US"/>
              <a:t>磁道</a:t>
            </a:r>
            <a:r>
              <a:rPr lang="en-US" altLang="zh-CN"/>
              <a:t>(track)</a:t>
            </a:r>
            <a:endParaRPr lang="zh-CN" altLang="en-US"/>
          </a:p>
          <a:p>
            <a:r>
              <a:rPr lang="zh-CN" altLang="en-US"/>
              <a:t>扇区</a:t>
            </a:r>
            <a:r>
              <a:rPr lang="en-US" altLang="zh-CN"/>
              <a:t>(sector)</a:t>
            </a:r>
            <a:endParaRPr lang="zh-CN" altLang="en-US"/>
          </a:p>
          <a:p>
            <a:r>
              <a:rPr lang="zh-CN" altLang="en-US"/>
              <a:t>读写磁头</a:t>
            </a:r>
          </a:p>
          <a:p>
            <a:r>
              <a:rPr lang="zh-CN" altLang="en-US"/>
              <a:t>电机</a:t>
            </a:r>
          </a:p>
          <a:p>
            <a:pPr lvl="1"/>
            <a:r>
              <a:rPr lang="zh-CN" altLang="en-US"/>
              <a:t>旋转；磁头移动</a:t>
            </a:r>
          </a:p>
        </p:txBody>
      </p:sp>
      <p:pic>
        <p:nvPicPr>
          <p:cNvPr id="5" name="Picture 1" descr="10_0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1183005"/>
            <a:ext cx="3943350" cy="373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磁盘格式化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低级格式化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vs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高级格式化）</a:t>
            </a:r>
            <a:endParaRPr lang="zh-CN" altLang="en-US"/>
          </a:p>
          <a:p>
            <a:pPr lvl="1"/>
            <a:r>
              <a:rPr lang="zh-CN" altLang="en-US"/>
              <a:t>划分出一系列同心圆磁道</a:t>
            </a:r>
          </a:p>
          <a:p>
            <a:pPr lvl="1"/>
            <a:r>
              <a:rPr lang="zh-CN" altLang="en-US"/>
              <a:t>磁道划分成扇区，扇区间存在间隙</a:t>
            </a:r>
          </a:p>
          <a:p>
            <a:r>
              <a:rPr lang="zh-CN" altLang="en-US"/>
              <a:t>柱面斜进量</a:t>
            </a:r>
          </a:p>
          <a:p>
            <a:pPr lvl="1"/>
            <a:r>
              <a:rPr lang="zh-CN" altLang="en-US" sz="2800"/>
              <a:t>为连续访问相邻柱面，错开首扇区位置</a:t>
            </a:r>
            <a:endParaRPr lang="zh-CN" altLang="en-US"/>
          </a:p>
          <a:p>
            <a:r>
              <a:rPr lang="zh-CN" altLang="en-US"/>
              <a:t>磁盘容量</a:t>
            </a:r>
          </a:p>
          <a:p>
            <a:pPr lvl="1"/>
            <a:r>
              <a:rPr lang="zh-CN" altLang="en-US"/>
              <a:t>低级格式化后减少：前导码，间隙，</a:t>
            </a:r>
            <a:r>
              <a:rPr lang="en-US" altLang="zh-CN"/>
              <a:t>ECC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75" y="2485390"/>
            <a:ext cx="3537585" cy="350266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6797040" y="1457325"/>
          <a:ext cx="478536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前导码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ECC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硬盘的物理地址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/>
              <a:t>老式磁盘</a:t>
            </a:r>
          </a:p>
          <a:p>
            <a:pPr lvl="1">
              <a:lnSpc>
                <a:spcPct val="140000"/>
              </a:lnSpc>
            </a:pPr>
            <a:r>
              <a:rPr lang="zh-CN" altLang="en-US" sz="2800"/>
              <a:t>扇区数</a:t>
            </a:r>
            <a:r>
              <a:rPr lang="en-US" altLang="zh-CN" sz="2800"/>
              <a:t>/</a:t>
            </a:r>
            <a:r>
              <a:rPr lang="zh-CN" altLang="en-US" sz="2800"/>
              <a:t>磁道，相同 </a:t>
            </a:r>
            <a:r>
              <a:rPr lang="en-US" altLang="zh-CN" sz="2800"/>
              <a:t>==</a:t>
            </a:r>
            <a:r>
              <a:rPr lang="zh-CN" altLang="en-US" sz="2800"/>
              <a:t>》物理地址：柱面号，磁头号，扇区号</a:t>
            </a: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sz="3200"/>
              <a:t>现代硬盘</a:t>
            </a:r>
          </a:p>
          <a:p>
            <a:pPr lvl="1">
              <a:lnSpc>
                <a:spcPct val="140000"/>
              </a:lnSpc>
            </a:pPr>
            <a:r>
              <a:rPr lang="zh-CN" altLang="en-US" sz="2800">
                <a:sym typeface="+mn-ea"/>
              </a:rPr>
              <a:t>扇区数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磁道，不同 </a:t>
            </a:r>
            <a:r>
              <a:rPr lang="en-US" altLang="zh-CN" sz="2800">
                <a:sym typeface="+mn-ea"/>
              </a:rPr>
              <a:t>===</a:t>
            </a:r>
            <a:r>
              <a:rPr lang="zh-CN" altLang="en-US" sz="2800">
                <a:sym typeface="+mn-ea"/>
              </a:rPr>
              <a:t>》</a:t>
            </a:r>
            <a:r>
              <a:rPr lang="zh-CN" altLang="en-US" sz="2800" b="1">
                <a:sym typeface="+mn-ea"/>
              </a:rPr>
              <a:t>环带</a:t>
            </a:r>
            <a:endParaRPr lang="zh-CN" altLang="en-US" sz="28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 b="1">
                <a:sym typeface="+mn-ea"/>
              </a:rPr>
              <a:t>虚拟几何规格</a:t>
            </a:r>
            <a:r>
              <a:rPr lang="en-US" altLang="zh-CN" sz="3200" baseline="30000">
                <a:sym typeface="+mn-ea"/>
              </a:rPr>
              <a:t>[1]</a:t>
            </a:r>
            <a:r>
              <a:rPr lang="zh-CN" altLang="en-US" sz="2800">
                <a:sym typeface="+mn-ea"/>
              </a:rPr>
              <a:t>：</a:t>
            </a:r>
            <a:r>
              <a:rPr lang="zh-CN" altLang="en-US" sz="2400">
                <a:sym typeface="+mn-ea"/>
              </a:rPr>
              <a:t>柱面，磁头，扇区</a:t>
            </a:r>
            <a:endParaRPr lang="zh-CN" altLang="en-US" sz="2400"/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sz="3200"/>
              <a:t>地址映射</a:t>
            </a:r>
          </a:p>
          <a:p>
            <a:pPr lvl="1">
              <a:lnSpc>
                <a:spcPct val="140000"/>
              </a:lnSpc>
            </a:pPr>
            <a:r>
              <a:rPr lang="zh-CN" altLang="en-US" sz="2800"/>
              <a:t>控制器实现</a:t>
            </a:r>
            <a:r>
              <a:rPr lang="zh-CN" altLang="en-US" sz="2800">
                <a:sym typeface="+mn-ea"/>
              </a:rPr>
              <a:t>虚拟几何规格</a:t>
            </a:r>
            <a:r>
              <a:rPr lang="zh-CN" altLang="en-US" sz="2800"/>
              <a:t>到物理地址的映射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15" y="2731770"/>
            <a:ext cx="4483100" cy="24904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硬盘的逻辑结构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盘块</a:t>
            </a:r>
            <a:r>
              <a:rPr lang="en-US" altLang="zh-CN"/>
              <a:t>(</a:t>
            </a:r>
            <a:r>
              <a:rPr lang="zh-CN" altLang="en-US"/>
              <a:t>簇</a:t>
            </a:r>
            <a:r>
              <a:rPr lang="en-US" altLang="zh-CN"/>
              <a:t>)</a:t>
            </a:r>
            <a:r>
              <a:rPr lang="zh-CN" altLang="en-US"/>
              <a:t>：一组相邻的扇区</a:t>
            </a:r>
          </a:p>
          <a:p>
            <a:pPr lvl="1"/>
            <a:r>
              <a:rPr lang="zh-CN" altLang="en-US" sz="2800"/>
              <a:t>内核</a:t>
            </a:r>
            <a:r>
              <a:rPr lang="en-US" altLang="zh-CN" sz="2800"/>
              <a:t>IO</a:t>
            </a:r>
            <a:r>
              <a:rPr lang="zh-CN" altLang="en-US" sz="2800"/>
              <a:t>子系统的磁盘传输</a:t>
            </a:r>
            <a:r>
              <a:rPr lang="zh-CN" altLang="en-US">
                <a:sym typeface="+mn-ea"/>
              </a:rPr>
              <a:t>基本</a:t>
            </a:r>
            <a:r>
              <a:rPr lang="zh-CN" altLang="en-US" sz="2800"/>
              <a:t>单位，体现设备独立性</a:t>
            </a:r>
            <a:endParaRPr lang="zh-CN" altLang="en-US"/>
          </a:p>
          <a:p>
            <a:r>
              <a:rPr lang="zh-CN" altLang="en-US"/>
              <a:t>磁盘逻辑空间</a:t>
            </a:r>
          </a:p>
          <a:p>
            <a:pPr lvl="1"/>
            <a:r>
              <a:rPr lang="zh-CN" altLang="en-US" sz="2800"/>
              <a:t>线性的、以块为单位的存储空间</a:t>
            </a:r>
          </a:p>
          <a:p>
            <a:pPr lvl="1"/>
            <a:r>
              <a:rPr lang="zh-CN" altLang="en-US"/>
              <a:t>块号</a:t>
            </a:r>
            <a:r>
              <a:rPr lang="zh-CN"/>
              <a:t>，到（</a:t>
            </a:r>
            <a:r>
              <a:rPr lang="zh-CN" altLang="en-US"/>
              <a:t>柱面、磁道、扇区）的映射，由驱动程序实现</a:t>
            </a: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95425" y="5290185"/>
            <a:ext cx="9695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>
                    <a:lumMod val="50000"/>
                  </a:schemeClr>
                </a:solidFill>
              </a:rPr>
              <a:t>线性地址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&lt;==&gt;(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</a:rPr>
              <a:t>柱面号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zh-CN" altLang="en-US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每柱面磁头数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</a:rPr>
              <a:t>磁头号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)x</a:t>
            </a:r>
            <a:r>
              <a:rPr lang="zh-CN" altLang="en-US" sz="2400">
                <a:solidFill>
                  <a:srgbClr val="7030A0"/>
                </a:solidFill>
              </a:rPr>
              <a:t>每磁道扇区数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</a:rPr>
              <a:t>扇区号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磁盘访问时间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访问时间</a:t>
            </a:r>
          </a:p>
          <a:p>
            <a:pPr lvl="1"/>
            <a:r>
              <a:rPr lang="zh-CN" altLang="en-US"/>
              <a:t>寻道时间</a:t>
            </a:r>
          </a:p>
          <a:p>
            <a:pPr lvl="1"/>
            <a:r>
              <a:rPr lang="zh-CN" altLang="en-US"/>
              <a:t>旋转延迟时间</a:t>
            </a:r>
          </a:p>
          <a:p>
            <a:pPr lvl="1"/>
            <a:r>
              <a:rPr lang="zh-CN" altLang="en-US"/>
              <a:t>传输时间</a:t>
            </a:r>
          </a:p>
          <a:p>
            <a:r>
              <a:rPr lang="zh-CN" altLang="en-US"/>
              <a:t>其他影响因素</a:t>
            </a:r>
          </a:p>
          <a:p>
            <a:pPr lvl="1"/>
            <a:r>
              <a:rPr lang="zh-CN" altLang="en-US"/>
              <a:t>IO次数，和</a:t>
            </a:r>
            <a:r>
              <a:rPr lang="zh-CN" altLang="en-US">
                <a:sym typeface="+mn-ea"/>
              </a:rPr>
              <a:t>寻道时间、旋转延迟时间相关</a:t>
            </a:r>
            <a:endParaRPr lang="zh-CN" altLang="en-US"/>
          </a:p>
          <a:p>
            <a:pPr lvl="1"/>
            <a:r>
              <a:rPr lang="zh-CN" altLang="en-US"/>
              <a:t>IO数据传输量，影响传输时间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磁盘调度问题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为什么要调度</a:t>
            </a:r>
          </a:p>
          <a:p>
            <a:pPr lvl="1"/>
            <a:r>
              <a:rPr lang="zh-CN" altLang="en-US"/>
              <a:t>当有一组请求</a:t>
            </a:r>
            <a:r>
              <a:rPr lang="en-US" altLang="zh-CN"/>
              <a:t>(</a:t>
            </a:r>
            <a:r>
              <a:rPr lang="zh-CN" altLang="en-US"/>
              <a:t>柱面，磁头，扇区</a:t>
            </a:r>
            <a:r>
              <a:rPr lang="en-US" altLang="zh-CN"/>
              <a:t>)</a:t>
            </a:r>
            <a:r>
              <a:rPr lang="zh-CN" altLang="en-US"/>
              <a:t>时，可以选择服务的先后顺序</a:t>
            </a:r>
          </a:p>
          <a:p>
            <a:r>
              <a:rPr lang="zh-CN" altLang="en-US"/>
              <a:t>柱面</a:t>
            </a:r>
          </a:p>
          <a:p>
            <a:pPr lvl="1"/>
            <a:r>
              <a:rPr lang="zh-CN" altLang="en-US" sz="2800" b="1">
                <a:solidFill>
                  <a:schemeClr val="accent5">
                    <a:lumMod val="50000"/>
                  </a:schemeClr>
                </a:solidFill>
              </a:rPr>
              <a:t>磁头应该从当前柱面朝哪个柱面移动</a:t>
            </a:r>
            <a:endParaRPr lang="zh-CN" altLang="en-US"/>
          </a:p>
          <a:p>
            <a:r>
              <a:rPr lang="zh-CN" altLang="en-US"/>
              <a:t>磁头：每个磁道上都有一个，无需选择</a:t>
            </a:r>
          </a:p>
          <a:p>
            <a:r>
              <a:rPr lang="zh-CN" altLang="en-US"/>
              <a:t>扇区：只能等待目标扇区转到磁头下方</a:t>
            </a:r>
          </a:p>
        </p:txBody>
      </p:sp>
      <p:pic>
        <p:nvPicPr>
          <p:cNvPr id="5" name="Picture 1" descr="10_01.pdf"/>
          <p:cNvPicPr>
            <a:picLocks noChangeAspect="1"/>
          </p:cNvPicPr>
          <p:nvPr/>
        </p:nvPicPr>
        <p:blipFill>
          <a:blip r:embed="rId2"/>
          <a:srcRect r="31085"/>
          <a:stretch>
            <a:fillRect/>
          </a:stretch>
        </p:blipFill>
        <p:spPr>
          <a:xfrm>
            <a:off x="8302625" y="2818130"/>
            <a:ext cx="2955925" cy="33102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磁盘调度算法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</a:p>
          <a:p>
            <a:pPr lvl="1"/>
            <a:r>
              <a:rPr lang="zh-CN" altLang="en-US" sz="2800"/>
              <a:t>柱面范围：</a:t>
            </a:r>
            <a:r>
              <a:rPr lang="en-US" altLang="zh-CN">
                <a:sym typeface="+mn-ea"/>
              </a:rPr>
              <a:t>0-99</a:t>
            </a:r>
            <a:endParaRPr lang="zh-CN" altLang="en-US"/>
          </a:p>
          <a:p>
            <a:pPr lvl="1" defTabSz="914400">
              <a:tabLst>
                <a:tab pos="1711325" algn="l"/>
              </a:tabLst>
            </a:pPr>
            <a:r>
              <a:rPr lang="zh-CN" altLang="en-US"/>
              <a:t>请求序列：</a:t>
            </a:r>
            <a:r>
              <a:rPr lang="en-US" altLang="zh-CN" sz="2800">
                <a:sym typeface="+mn-ea"/>
              </a:rPr>
              <a:t>90, 10, 80, 20</a:t>
            </a:r>
          </a:p>
          <a:p>
            <a:pPr lvl="1" defTabSz="914400">
              <a:tabLst>
                <a:tab pos="1711325" algn="l"/>
              </a:tabLst>
            </a:pPr>
            <a:r>
              <a:rPr lang="zh-CN" altLang="en-US" sz="2800">
                <a:sym typeface="+mn-ea"/>
              </a:rPr>
              <a:t>当前磁头位置：</a:t>
            </a:r>
            <a:r>
              <a:rPr lang="en-US" altLang="zh-CN" sz="2800">
                <a:sym typeface="+mn-ea"/>
              </a:rPr>
              <a:t>50</a:t>
            </a:r>
            <a:endParaRPr lang="zh-CN" altLang="en-US"/>
          </a:p>
          <a:p>
            <a:r>
              <a:rPr lang="zh-CN" altLang="en-US"/>
              <a:t>先来先服务</a:t>
            </a:r>
            <a:r>
              <a:rPr lang="en-US" altLang="zh-CN"/>
              <a:t>(FCFS)</a:t>
            </a:r>
          </a:p>
          <a:p>
            <a:r>
              <a:rPr lang="zh-CN" altLang="en-US"/>
              <a:t>最短寻道时间优先</a:t>
            </a:r>
            <a:r>
              <a:rPr lang="en-US" altLang="zh-CN"/>
              <a:t>(SSTF)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3169" t="35637" r="33606" b="29135"/>
          <a:stretch>
            <a:fillRect/>
          </a:stretch>
        </p:blipFill>
        <p:spPr>
          <a:xfrm>
            <a:off x="6314440" y="1476375"/>
            <a:ext cx="5164455" cy="38766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磁盘调度算法</a:t>
            </a:r>
            <a:r>
              <a:rPr lang="en-US" altLang="zh-CN">
                <a:sym typeface="+mn-ea"/>
              </a:rPr>
              <a:t>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/>
              <a:t>SSTF</a:t>
            </a:r>
            <a:r>
              <a:rPr lang="zh-CN" altLang="en-US"/>
              <a:t>的饥饿现象</a:t>
            </a:r>
          </a:p>
          <a:p>
            <a:r>
              <a:rPr lang="zh-CN" altLang="en-US"/>
              <a:t>扫描算法</a:t>
            </a:r>
            <a:r>
              <a:rPr lang="en-US" altLang="zh-CN"/>
              <a:t>(SCAN)</a:t>
            </a:r>
            <a:r>
              <a:rPr lang="zh-CN" altLang="en-US"/>
              <a:t>，电梯调度算法</a:t>
            </a:r>
          </a:p>
          <a:p>
            <a:pPr lvl="1"/>
            <a:r>
              <a:rPr lang="zh-CN" altLang="en-US">
                <a:sym typeface="+mn-ea"/>
              </a:rPr>
              <a:t>沿一个方向到最后一个请求，再折返</a:t>
            </a:r>
          </a:p>
          <a:p>
            <a:pPr lvl="1"/>
            <a:r>
              <a:rPr lang="zh-CN" altLang="en-US">
                <a:sym typeface="+mn-ea"/>
              </a:rPr>
              <a:t>磁头</a:t>
            </a:r>
            <a:r>
              <a:rPr lang="zh-CN" altLang="en-US"/>
              <a:t>当前移动方向</a:t>
            </a:r>
            <a:r>
              <a:rPr lang="en-US" altLang="zh-CN"/>
              <a:t>(</a:t>
            </a:r>
            <a:r>
              <a:rPr lang="zh-CN" altLang="en-US"/>
              <a:t>电梯运行方向</a:t>
            </a:r>
            <a:r>
              <a:rPr lang="en-US" altLang="zh-CN"/>
              <a:t>)</a:t>
            </a:r>
          </a:p>
          <a:p>
            <a:r>
              <a:rPr lang="zh-CN" altLang="en-US">
                <a:sym typeface="+mn-ea"/>
              </a:rPr>
              <a:t>讨论</a:t>
            </a:r>
          </a:p>
          <a:p>
            <a:pPr lvl="1"/>
            <a:r>
              <a:rPr lang="zh-CN" altLang="en-US">
                <a:sym typeface="+mn-ea"/>
              </a:rPr>
              <a:t>回程中是否响应请求？</a:t>
            </a:r>
          </a:p>
          <a:p>
            <a:pPr lvl="1"/>
            <a:r>
              <a:rPr lang="zh-CN" altLang="en-US">
                <a:sym typeface="+mn-ea"/>
              </a:rPr>
              <a:t>是否存在饥饿？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磁盘高速缓存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机械运动影响磁盘性能 </a:t>
            </a:r>
            <a:r>
              <a:rPr lang="en-US" altLang="zh-CN"/>
              <a:t>==</a:t>
            </a:r>
            <a:r>
              <a:rPr lang="zh-CN" altLang="en-US"/>
              <a:t>》要减少</a:t>
            </a:r>
            <a:r>
              <a:rPr lang="en-US" altLang="zh-CN"/>
              <a:t>IO</a:t>
            </a:r>
            <a:r>
              <a:rPr lang="zh-CN" altLang="en-US"/>
              <a:t>次数</a:t>
            </a:r>
          </a:p>
          <a:p>
            <a:pPr lvl="1"/>
            <a:r>
              <a:rPr lang="zh-CN" altLang="en-US"/>
              <a:t>寻道</a:t>
            </a:r>
          </a:p>
          <a:p>
            <a:pPr lvl="1"/>
            <a:r>
              <a:rPr lang="zh-CN" altLang="en-US"/>
              <a:t>旋转延迟</a:t>
            </a:r>
          </a:p>
          <a:p>
            <a:r>
              <a:rPr lang="zh-CN" altLang="en-US"/>
              <a:t>磁盘高速缓存</a:t>
            </a:r>
          </a:p>
          <a:p>
            <a:pPr lvl="1"/>
            <a:r>
              <a:rPr lang="zh-CN" altLang="en-US"/>
              <a:t>一次读出多个后续扇区</a:t>
            </a:r>
          </a:p>
          <a:p>
            <a:pPr lvl="1"/>
            <a:r>
              <a:rPr lang="zh-CN" altLang="en-US"/>
              <a:t>磁盘控制器管理，非</a:t>
            </a:r>
            <a:r>
              <a:rPr lang="en-US" altLang="zh-CN"/>
              <a:t>OS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45075"/>
          </a:xfrm>
        </p:spPr>
        <p:txBody>
          <a:bodyPr>
            <a:normAutofit fontScale="7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4000" dirty="0">
                <a:sym typeface="+mn-ea"/>
              </a:rPr>
              <a:t>7-1 输入输出设备概述</a:t>
            </a:r>
            <a:endParaRPr lang="en-US" altLang="zh-CN" sz="4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7-2 </a:t>
            </a:r>
            <a:r>
              <a:rPr lang="zh-CN" altLang="en-US" sz="4000" dirty="0">
                <a:sym typeface="+mn-ea"/>
              </a:rPr>
              <a:t>硬盘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7-3 </a:t>
            </a:r>
            <a:r>
              <a:rPr lang="zh-CN" altLang="en-US" sz="4000" dirty="0">
                <a:sym typeface="+mn-ea"/>
              </a:rPr>
              <a:t>时钟</a:t>
            </a:r>
            <a:r>
              <a:rPr lang="en-US" altLang="zh-CN" sz="4000" dirty="0">
                <a:sym typeface="+mn-ea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7-4 </a:t>
            </a:r>
            <a:r>
              <a:rPr lang="zh-CN" altLang="en-US" sz="4000" dirty="0">
                <a:sym typeface="+mn-ea"/>
              </a:rPr>
              <a:t>驱动程序</a:t>
            </a:r>
            <a:endParaRPr lang="en-US" altLang="zh-CN" sz="4000" u="sng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7-5 </a:t>
            </a:r>
            <a:r>
              <a:rPr lang="zh-CN" altLang="en-US" sz="4000" dirty="0">
                <a:sym typeface="+mn-ea"/>
              </a:rPr>
              <a:t>中断处理程序</a:t>
            </a:r>
            <a:endParaRPr lang="en-US" altLang="zh-CN" sz="4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7-6 </a:t>
            </a:r>
            <a:r>
              <a:rPr lang="zh-CN" altLang="en-US" sz="4000">
                <a:sym typeface="+mn-ea"/>
              </a:rPr>
              <a:t>内核</a:t>
            </a:r>
            <a:r>
              <a:rPr lang="zh-CN" altLang="en-US" sz="4000" dirty="0">
                <a:sym typeface="+mn-ea"/>
              </a:rPr>
              <a:t>输入输出</a:t>
            </a:r>
            <a:r>
              <a:rPr lang="zh-CN" altLang="en-US" sz="4000">
                <a:sym typeface="+mn-ea"/>
              </a:rPr>
              <a:t>子系统</a:t>
            </a:r>
            <a:endParaRPr lang="en-US" altLang="zh-CN" sz="4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7-7 </a:t>
            </a:r>
            <a:r>
              <a:rPr lang="zh-CN" altLang="en-US" sz="4000" dirty="0">
                <a:sym typeface="+mn-ea"/>
              </a:rPr>
              <a:t>应用程序输入输出接口</a:t>
            </a:r>
            <a:endParaRPr lang="en-US" altLang="zh-CN" sz="40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4000" dirty="0">
                <a:sym typeface="+mn-ea"/>
              </a:rPr>
              <a:t>7-8 </a:t>
            </a:r>
            <a:r>
              <a:rPr lang="zh-CN" altLang="en-US" sz="4000" dirty="0">
                <a:sym typeface="+mn-ea"/>
              </a:rPr>
              <a:t>输入输出操作流程</a:t>
            </a:r>
            <a:endParaRPr lang="zh-CN" altLang="en-US" sz="4000"/>
          </a:p>
        </p:txBody>
      </p:sp>
      <p:sp>
        <p:nvSpPr>
          <p:cNvPr id="5" name="左中括号 4"/>
          <p:cNvSpPr/>
          <p:nvPr/>
        </p:nvSpPr>
        <p:spPr>
          <a:xfrm>
            <a:off x="302895" y="3261360"/>
            <a:ext cx="231140" cy="18211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中括号 5"/>
          <p:cNvSpPr/>
          <p:nvPr/>
        </p:nvSpPr>
        <p:spPr>
          <a:xfrm>
            <a:off x="4323715" y="1542415"/>
            <a:ext cx="139065" cy="11988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RAID</a:t>
            </a:r>
            <a:r>
              <a:rPr lang="zh-CN" altLang="en-US">
                <a:sym typeface="+mn-ea"/>
              </a:rPr>
              <a:t>磁盘阵列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廉价磁盘冗余阵列</a:t>
            </a:r>
            <a:r>
              <a:rPr lang="en-US" altLang="zh-CN">
                <a:sym typeface="+mn-ea"/>
              </a:rPr>
              <a:t>(RAID)</a:t>
            </a:r>
            <a:endParaRPr lang="en-US" altLang="zh-CN"/>
          </a:p>
          <a:p>
            <a:r>
              <a:rPr lang="zh-CN" altLang="en-US"/>
              <a:t>提升磁盘传输速率</a:t>
            </a:r>
          </a:p>
          <a:p>
            <a:pPr lvl="1"/>
            <a:r>
              <a:rPr lang="zh-CN" altLang="en-US"/>
              <a:t>多个并行工作的磁盘</a:t>
            </a:r>
          </a:p>
          <a:p>
            <a:pPr lvl="1"/>
            <a:r>
              <a:rPr lang="zh-CN" altLang="en-US" b="1"/>
              <a:t>条带化</a:t>
            </a:r>
            <a:r>
              <a:rPr lang="en-US" altLang="zh-CN"/>
              <a:t>(striping)</a:t>
            </a:r>
            <a:r>
              <a:rPr lang="zh-CN" altLang="en-US"/>
              <a:t>：一份数据分散到不同的磁盘，实现并行存取</a:t>
            </a:r>
          </a:p>
          <a:p>
            <a:r>
              <a:rPr lang="zh-CN" altLang="en-US"/>
              <a:t>提升磁盘可靠性</a:t>
            </a:r>
          </a:p>
          <a:p>
            <a:pPr lvl="1"/>
            <a:r>
              <a:rPr lang="zh-CN" altLang="en-US" sz="2800"/>
              <a:t>校验码，或镜像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[1] Tanenbaum, </a:t>
            </a:r>
            <a:r>
              <a:rPr lang="zh-CN" altLang="en-US"/>
              <a:t>现代操作系统</a:t>
            </a:r>
            <a:r>
              <a:rPr lang="en-US" altLang="zh-CN"/>
              <a:t>(V3),</a:t>
            </a:r>
            <a:r>
              <a:rPr lang="zh-CN" altLang="en-US"/>
              <a:t>机械工业出版社，</a:t>
            </a:r>
            <a:r>
              <a:rPr lang="en-US" altLang="zh-CN"/>
              <a:t>2016, pp.201-212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7.3 </a:t>
            </a:r>
            <a:r>
              <a:rPr lang="zh-CN" altLang="en-US"/>
              <a:t>时钟和定时器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时钟和定时器的基本功能</a:t>
            </a:r>
          </a:p>
          <a:p>
            <a:r>
              <a:rPr lang="zh-CN" altLang="en-US">
                <a:sym typeface="+mn-ea"/>
              </a:rPr>
              <a:t>可编程计时器</a:t>
            </a:r>
            <a:endParaRPr lang="zh-CN" altLang="en-US"/>
          </a:p>
          <a:p>
            <a:r>
              <a:rPr lang="zh-CN" altLang="en-US"/>
              <a:t>时钟</a:t>
            </a:r>
          </a:p>
          <a:p>
            <a:r>
              <a:rPr lang="zh-CN" altLang="en-US">
                <a:sym typeface="+mn-ea"/>
              </a:rPr>
              <a:t>时钟驱动程序</a:t>
            </a:r>
            <a:endParaRPr lang="zh-CN" altLang="en-US"/>
          </a:p>
          <a:p>
            <a:r>
              <a:rPr lang="zh-CN" altLang="en-US"/>
              <a:t>软定时器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时钟和定时器的基本功能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获取当前时间</a:t>
            </a:r>
          </a:p>
          <a:p>
            <a:r>
              <a:rPr lang="zh-CN" altLang="en-US"/>
              <a:t>计时</a:t>
            </a:r>
          </a:p>
          <a:p>
            <a:pPr lvl="1"/>
            <a:r>
              <a:rPr lang="en-US" altLang="zh-CN" sz="2800"/>
              <a:t>CPU</a:t>
            </a:r>
            <a:r>
              <a:rPr lang="zh-CN" altLang="en-US" sz="2800"/>
              <a:t>调度中的时间片</a:t>
            </a:r>
          </a:p>
          <a:p>
            <a:pPr lvl="1"/>
            <a:r>
              <a:rPr lang="zh-CN" altLang="en-US" sz="2800"/>
              <a:t>定时保存</a:t>
            </a:r>
            <a:endParaRPr lang="zh-CN" altLang="en-US"/>
          </a:p>
          <a:p>
            <a:r>
              <a:rPr lang="zh-CN" altLang="en-US"/>
              <a:t>在时刻</a:t>
            </a:r>
            <a:r>
              <a:rPr lang="en-US" altLang="zh-CN"/>
              <a:t>t</a:t>
            </a:r>
            <a:r>
              <a:rPr lang="zh-CN" altLang="en-US"/>
              <a:t>触发操作</a:t>
            </a:r>
            <a:r>
              <a:rPr lang="en-US" altLang="zh-CN"/>
              <a:t>op</a:t>
            </a:r>
          </a:p>
          <a:p>
            <a:pPr lvl="1"/>
            <a:r>
              <a:rPr lang="zh-CN" altLang="en-US" sz="2800"/>
              <a:t>可以通过计时实现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可编程计时器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sz="3555">
                <a:sym typeface="+mn-ea"/>
              </a:rPr>
              <a:t>可编程计时器构造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晶体振荡器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计数器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保存寄存器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时钟中断(clock interrupt)</a:t>
            </a:r>
            <a:endParaRPr lang="zh-CN" altLang="en-US" sz="3555"/>
          </a:p>
          <a:p>
            <a:pPr lvl="1"/>
            <a:r>
              <a:rPr lang="zh-CN" altLang="en-US" sz="3110">
                <a:sym typeface="+mn-ea"/>
              </a:rPr>
              <a:t>计数器减为</a:t>
            </a:r>
            <a:r>
              <a:rPr lang="en-US" altLang="zh-CN" sz="3110">
                <a:sym typeface="+mn-ea"/>
              </a:rPr>
              <a:t>0</a:t>
            </a:r>
            <a:r>
              <a:rPr lang="zh-CN" altLang="en-US" sz="3110">
                <a:sym typeface="+mn-ea"/>
              </a:rPr>
              <a:t>，周期性的中断，也称为时钟滴答</a:t>
            </a:r>
            <a:r>
              <a:rPr lang="en-US" altLang="zh-CN" sz="3110">
                <a:sym typeface="+mn-ea"/>
              </a:rPr>
              <a:t>(clock tick)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可编程：软件控制时钟中断的频率</a:t>
            </a:r>
            <a:endParaRPr lang="zh-CN" altLang="en-US" sz="3555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56547" t="29437" r="29607" b="37341"/>
          <a:stretch>
            <a:fillRect/>
          </a:stretch>
        </p:blipFill>
        <p:spPr>
          <a:xfrm>
            <a:off x="6925945" y="1183005"/>
            <a:ext cx="4656455" cy="31483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sz="3555">
                <a:sym typeface="+mn-ea"/>
              </a:rPr>
              <a:t>电池时钟</a:t>
            </a:r>
            <a:endParaRPr lang="zh-CN" altLang="en-US" sz="3555"/>
          </a:p>
          <a:p>
            <a:pPr lvl="1"/>
            <a:r>
              <a:rPr lang="zh-CN" altLang="en-US" sz="3110">
                <a:sym typeface="+mn-ea"/>
              </a:rPr>
              <a:t>电池供电的时钟，关机后依然运行，备份时钟</a:t>
            </a:r>
            <a:endParaRPr lang="zh-CN" altLang="en-US" sz="3110"/>
          </a:p>
          <a:p>
            <a:pPr algn="l">
              <a:buClrTx/>
              <a:buSzTx/>
              <a:buFontTx/>
            </a:pPr>
            <a:r>
              <a:rPr lang="zh-CN" altLang="en-US" sz="3555">
                <a:sym typeface="+mn-ea"/>
              </a:rPr>
              <a:t>系统时钟，内存变量</a:t>
            </a:r>
            <a:endParaRPr lang="zh-CN" altLang="en-US" sz="3555"/>
          </a:p>
          <a:p>
            <a:pPr lvl="1"/>
            <a:r>
              <a:rPr lang="zh-CN" altLang="en-US" sz="3110">
                <a:sym typeface="+mn-ea"/>
              </a:rPr>
              <a:t>从电池时钟读时间，或用户输入，作为初始时间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每次时钟中断，修改系统时钟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系统所有行为是以系统时钟为基准的</a:t>
            </a:r>
            <a:endParaRPr lang="zh-CN" altLang="en-US" sz="3110"/>
          </a:p>
          <a:p>
            <a:pPr algn="l">
              <a:buClrTx/>
              <a:buSzTx/>
              <a:buFontTx/>
            </a:pPr>
            <a:r>
              <a:rPr lang="zh-CN" altLang="en-US" sz="3555">
                <a:sym typeface="+mn-ea"/>
              </a:rPr>
              <a:t>两个时钟不一致时，怎么办？</a:t>
            </a:r>
            <a:endParaRPr lang="zh-CN" altLang="en-US" sz="3555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时钟驱动程序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 sz="3200">
                <a:sym typeface="+mn-ea"/>
              </a:rPr>
              <a:t>维护实际时间</a:t>
            </a:r>
            <a:r>
              <a:rPr lang="en-US" altLang="zh-CN" sz="3200">
                <a:sym typeface="+mn-ea"/>
              </a:rPr>
              <a:t>(real time)</a:t>
            </a:r>
            <a:r>
              <a:rPr lang="zh-CN" altLang="en-US" sz="3200">
                <a:sym typeface="+mn-ea"/>
              </a:rPr>
              <a:t>，或日时间</a:t>
            </a:r>
            <a:r>
              <a:rPr lang="en-US" altLang="zh-CN" sz="3200">
                <a:sym typeface="+mn-ea"/>
              </a:rPr>
              <a:t>(time of day)</a:t>
            </a:r>
          </a:p>
          <a:p>
            <a:pPr lvl="1"/>
            <a:r>
              <a:rPr lang="zh-CN" altLang="en-US" sz="2800"/>
              <a:t>修改系统时钟</a:t>
            </a:r>
          </a:p>
          <a:p>
            <a:r>
              <a:rPr lang="zh-CN" altLang="en-US" sz="3200">
                <a:sym typeface="+mn-ea"/>
              </a:rPr>
              <a:t>实现轮转法</a:t>
            </a:r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调度</a:t>
            </a:r>
          </a:p>
          <a:p>
            <a:r>
              <a:rPr lang="zh-CN" altLang="en-US" sz="3200">
                <a:sym typeface="+mn-ea"/>
              </a:rPr>
              <a:t>记账、统计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为进程定制自己的定时器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基于单个高分辨率的时钟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定时器时间到，执行指定的处理程序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软定时器的引入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时钟中断的频率</a:t>
            </a:r>
          </a:p>
          <a:p>
            <a:pPr lvl="1"/>
            <a:r>
              <a:rPr lang="zh-CN" altLang="en-US"/>
              <a:t>可编程时钟能够按程序需要的频率引发中断</a:t>
            </a:r>
          </a:p>
          <a:p>
            <a:pPr lvl="1"/>
            <a:r>
              <a:rPr lang="zh-CN" altLang="en-US"/>
              <a:t>中断的代价：上下文切换及其对流水线、</a:t>
            </a:r>
            <a:r>
              <a:rPr lang="en-US" altLang="zh-CN"/>
              <a:t>TLB</a:t>
            </a:r>
            <a:r>
              <a:rPr lang="zh-CN" altLang="en-US"/>
              <a:t>、</a:t>
            </a:r>
            <a:r>
              <a:rPr lang="en-US" altLang="zh-CN"/>
              <a:t>cache</a:t>
            </a:r>
            <a:r>
              <a:rPr lang="zh-CN" altLang="en-US"/>
              <a:t>的影响</a:t>
            </a:r>
          </a:p>
          <a:p>
            <a:r>
              <a:rPr lang="zh-CN" altLang="en-US"/>
              <a:t>引入：高性能网络传输，</a:t>
            </a:r>
            <a:r>
              <a:rPr lang="en-US" altLang="zh-CN"/>
              <a:t>12us</a:t>
            </a:r>
            <a:r>
              <a:rPr lang="zh-CN" altLang="en-US"/>
              <a:t>接收一次，唤醒接收线程</a:t>
            </a:r>
          </a:p>
          <a:p>
            <a:pPr lvl="1"/>
            <a:r>
              <a:rPr lang="zh-CN" altLang="en-US"/>
              <a:t>轮询：可能存在相当长的等待时间</a:t>
            </a:r>
          </a:p>
          <a:p>
            <a:pPr lvl="1"/>
            <a:r>
              <a:rPr lang="zh-CN" altLang="en-US"/>
              <a:t>中断：频率太高，代价太大</a:t>
            </a:r>
          </a:p>
          <a:p>
            <a:r>
              <a:rPr lang="zh-CN" altLang="en-US"/>
              <a:t>怎么办？软定时器：当前时刻</a:t>
            </a:r>
            <a:r>
              <a:rPr lang="en-US" altLang="zh-CN"/>
              <a:t>T1</a:t>
            </a:r>
            <a:r>
              <a:rPr lang="zh-CN" altLang="en-US"/>
              <a:t>，</a:t>
            </a:r>
            <a:r>
              <a:rPr lang="en-US" altLang="zh-CN"/>
              <a:t>T2=T1+12us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软定时器的实现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/>
              <a:t>内核返回用户态之前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检验</a:t>
            </a:r>
            <a:r>
              <a:rPr lang="en-US" altLang="zh-CN"/>
              <a:t>RTC</a:t>
            </a:r>
            <a:r>
              <a:rPr lang="zh-CN" altLang="en-US"/>
              <a:t>，判断软定时器是否到期，到，则执行相应程序</a:t>
            </a:r>
          </a:p>
          <a:p>
            <a:pPr>
              <a:lnSpc>
                <a:spcPct val="130000"/>
              </a:lnSpc>
            </a:pPr>
            <a:r>
              <a:rPr lang="zh-CN" altLang="en-US"/>
              <a:t>软定时器频率</a:t>
            </a: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内核进入平均间隔：</a:t>
            </a:r>
            <a:r>
              <a:rPr lang="en-US" altLang="zh-CN">
                <a:sym typeface="+mn-ea"/>
              </a:rPr>
              <a:t>2-1us</a:t>
            </a:r>
            <a:r>
              <a:rPr lang="zh-CN" altLang="en-US">
                <a:sym typeface="+mn-ea"/>
              </a:rPr>
              <a:t>，一般是系统调用</a:t>
            </a: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可能会有延迟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组合：软定时器</a:t>
            </a:r>
            <a:r>
              <a:rPr lang="en-US" altLang="zh-CN"/>
              <a:t>+</a:t>
            </a:r>
            <a:r>
              <a:rPr lang="zh-CN" altLang="en-US"/>
              <a:t>低频硬件计时器</a:t>
            </a:r>
            <a:r>
              <a:rPr lang="en-US" altLang="zh-CN"/>
              <a:t>(1ms)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以防长时间不进入内核的情况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[1] Tanenbaum, </a:t>
            </a:r>
            <a:r>
              <a:rPr lang="zh-CN" altLang="en-US"/>
              <a:t>现代操作系统</a:t>
            </a:r>
            <a:r>
              <a:rPr lang="en-US" altLang="zh-CN"/>
              <a:t>(V3),</a:t>
            </a:r>
            <a:r>
              <a:rPr lang="zh-CN" altLang="en-US"/>
              <a:t>机械工业出版社，</a:t>
            </a:r>
            <a:r>
              <a:rPr lang="en-US" altLang="zh-CN"/>
              <a:t>2016, pp.201-212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>
                <a:sym typeface="+mn-ea"/>
              </a:rPr>
              <a:t>7-1 </a:t>
            </a:r>
            <a:r>
              <a:rPr lang="zh-CN" altLang="en-US">
                <a:sym typeface="+mn-ea"/>
              </a:rPr>
              <a:t>输入输出设备概述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100"/>
              <a:t>设备的概念</a:t>
            </a:r>
          </a:p>
          <a:p>
            <a:r>
              <a:rPr lang="zh-CN" altLang="en-US" sz="3100"/>
              <a:t>设备的分类</a:t>
            </a:r>
          </a:p>
          <a:p>
            <a:r>
              <a:rPr lang="zh-CN" altLang="en-US" sz="3100">
                <a:sym typeface="+mn-ea"/>
              </a:rPr>
              <a:t>控制方式</a:t>
            </a:r>
          </a:p>
          <a:p>
            <a:r>
              <a:rPr lang="zh-CN" altLang="en-US" sz="3100"/>
              <a:t>输入输出系统架构</a:t>
            </a:r>
          </a:p>
          <a:p>
            <a:r>
              <a:rPr lang="zh-CN" altLang="en-US" sz="3100"/>
              <a:t>设备地址和名字</a:t>
            </a:r>
          </a:p>
          <a:p>
            <a:r>
              <a:rPr lang="zh-CN" altLang="en-US" sz="3100"/>
              <a:t>标准输入输出设备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7.4 </a:t>
            </a:r>
            <a:r>
              <a:rPr lang="zh-CN" altLang="en-US"/>
              <a:t>驱动程序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驱动程序的概念</a:t>
            </a:r>
          </a:p>
          <a:p>
            <a:r>
              <a:rPr lang="zh-CN" altLang="en-US">
                <a:sym typeface="+mn-ea"/>
              </a:rPr>
              <a:t>设备依赖性</a:t>
            </a:r>
          </a:p>
          <a:p>
            <a:r>
              <a:rPr lang="zh-CN" altLang="en-US">
                <a:sym typeface="+mn-ea"/>
              </a:rPr>
              <a:t>在输入输出过程中的角色</a:t>
            </a:r>
          </a:p>
          <a:p>
            <a:r>
              <a:rPr lang="zh-CN" altLang="en-US">
                <a:sym typeface="+mn-ea"/>
              </a:rPr>
              <a:t>在内核中的地位</a:t>
            </a:r>
          </a:p>
          <a:p>
            <a:r>
              <a:rPr lang="zh-CN" altLang="en-US">
                <a:sym typeface="+mn-ea"/>
              </a:rPr>
              <a:t>驱动程序与内核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子系统的接口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驱动程序的概念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ym typeface="+mn-ea"/>
              </a:rPr>
              <a:t>定义</a:t>
            </a:r>
            <a:endParaRPr lang="zh-CN" altLang="en-US" sz="2700"/>
          </a:p>
          <a:p>
            <a:pPr lvl="1"/>
            <a:r>
              <a:rPr lang="zh-CN" altLang="en-US">
                <a:sym typeface="+mn-ea"/>
              </a:rPr>
              <a:t>直接控制设备的程序称为</a:t>
            </a:r>
            <a:r>
              <a:rPr lang="zh-CN" altLang="en-US" b="1">
                <a:sym typeface="+mn-ea"/>
              </a:rPr>
              <a:t>驱动程序</a:t>
            </a:r>
            <a:r>
              <a:rPr lang="zh-CN" altLang="en-US">
                <a:sym typeface="+mn-ea"/>
              </a:rPr>
              <a:t>，直接读写控制器中寄存器</a:t>
            </a:r>
          </a:p>
          <a:p>
            <a:pPr lvl="1"/>
            <a:r>
              <a:rPr lang="zh-CN" altLang="en-US">
                <a:sym typeface="+mn-ea"/>
              </a:rPr>
              <a:t>一般情况下，运行在内核态，是操作系统内核的一部分</a:t>
            </a:r>
            <a:endParaRPr lang="zh-CN" altLang="en-US" sz="2800"/>
          </a:p>
          <a:p>
            <a:r>
              <a:rPr lang="zh-CN" altLang="en-US">
                <a:sym typeface="+mn-ea"/>
              </a:rPr>
              <a:t>驱动程序与设备的关系</a:t>
            </a:r>
            <a:endParaRPr lang="zh-CN" altLang="en-US" sz="2700"/>
          </a:p>
          <a:p>
            <a:pPr lvl="1"/>
            <a:r>
              <a:rPr lang="zh-CN" altLang="en-US">
                <a:sym typeface="+mn-ea"/>
              </a:rPr>
              <a:t>主设备号，说明设备类型，据此找到驱动程序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对应一类设备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次设备号，说明具体设备，可以作为驱动程序的参数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设备依赖性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>
                <a:sym typeface="+mn-ea"/>
              </a:rPr>
              <a:t>设备依赖的</a:t>
            </a:r>
            <a:r>
              <a:rPr lang="en-US" altLang="zh-CN" dirty="0">
                <a:sym typeface="+mn-ea"/>
              </a:rPr>
              <a:t>(device-dependent)</a:t>
            </a:r>
            <a:endParaRPr lang="en-US" altLang="zh-CN" sz="2800" dirty="0">
              <a:sym typeface="+mn-ea"/>
            </a:endParaRPr>
          </a:p>
          <a:p>
            <a:pPr lvl="1"/>
            <a:r>
              <a:rPr lang="zh-CN" altLang="en-US" sz="2800" dirty="0"/>
              <a:t>指程序只能在特定的设备环境下运行</a:t>
            </a:r>
            <a:r>
              <a:rPr lang="en-US" altLang="zh-CN" sz="2800" dirty="0"/>
              <a:t>,</a:t>
            </a:r>
            <a:r>
              <a:rPr lang="zh-CN" altLang="en-US" sz="2800" dirty="0">
                <a:sym typeface="+mn-ea"/>
              </a:rPr>
              <a:t>又称设备相关的</a:t>
            </a:r>
          </a:p>
          <a:p>
            <a:pPr lvl="1"/>
            <a:r>
              <a:rPr lang="zh-CN" altLang="en-US" sz="2800" dirty="0"/>
              <a:t>反义词：设备独立的</a:t>
            </a:r>
            <a:r>
              <a:rPr lang="zh-CN" altLang="en-US" dirty="0">
                <a:sym typeface="+mn-ea"/>
              </a:rPr>
              <a:t>(device-</a:t>
            </a:r>
            <a:r>
              <a:rPr lang="en-US" altLang="zh-CN" dirty="0">
                <a:sym typeface="+mn-ea"/>
              </a:rPr>
              <a:t>in</a:t>
            </a:r>
            <a:r>
              <a:rPr lang="zh-CN" altLang="en-US" dirty="0">
                <a:sym typeface="+mn-ea"/>
              </a:rPr>
              <a:t>depend</a:t>
            </a:r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nt)，设备无关的</a:t>
            </a:r>
            <a:endParaRPr lang="zh-CN" altLang="en-US" sz="2800" dirty="0"/>
          </a:p>
          <a:p>
            <a:r>
              <a:rPr lang="zh-CN" altLang="en-US" sz="3200" dirty="0">
                <a:highlight>
                  <a:srgbClr val="FFFF00"/>
                </a:highlight>
                <a:sym typeface="+mn-ea"/>
              </a:rPr>
              <a:t>驱动程序是设备依赖的</a:t>
            </a:r>
          </a:p>
          <a:p>
            <a:pPr lvl="1"/>
            <a:r>
              <a:rPr lang="zh-CN" altLang="en-US" sz="2800" dirty="0">
                <a:sym typeface="+mn-ea"/>
              </a:rPr>
              <a:t>直接控制设备，与设备特性紧密相关</a:t>
            </a:r>
          </a:p>
          <a:p>
            <a:pPr lvl="1"/>
            <a:r>
              <a:rPr lang="zh-CN" altLang="en-US" sz="2800" dirty="0">
                <a:sym typeface="+mn-ea"/>
              </a:rPr>
              <a:t>更换设备需要更换驱动程序</a:t>
            </a:r>
          </a:p>
          <a:p>
            <a:pPr lvl="1"/>
            <a:r>
              <a:rPr lang="zh-CN" altLang="en-US" sz="2800" dirty="0">
                <a:sym typeface="+mn-ea"/>
              </a:rPr>
              <a:t>目标：使内核的其他部分是设备独立的，内核</a:t>
            </a:r>
            <a:r>
              <a:rPr lang="en-US" altLang="zh-CN" sz="2800" dirty="0">
                <a:sym typeface="+mn-ea"/>
              </a:rPr>
              <a:t>IO</a:t>
            </a:r>
            <a:r>
              <a:rPr lang="zh-CN" altLang="en-US" sz="2800" dirty="0">
                <a:sym typeface="+mn-ea"/>
              </a:rPr>
              <a:t>子系统</a:t>
            </a:r>
            <a:endParaRPr lang="zh-CN" altLang="en-US" sz="32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驱动程序的结构和功能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启动设备</a:t>
            </a:r>
            <a:r>
              <a:rPr lang="en-US" altLang="zh-CN"/>
              <a:t>(</a:t>
            </a:r>
            <a:r>
              <a:rPr lang="zh-CN" altLang="en-US"/>
              <a:t>启动部分</a:t>
            </a:r>
            <a:r>
              <a:rPr lang="en-US" altLang="zh-CN"/>
              <a:t>)</a:t>
            </a:r>
            <a:endParaRPr lang="zh-CN" altLang="en-US" sz="2700"/>
          </a:p>
          <a:p>
            <a:pPr lvl="1"/>
            <a:r>
              <a:rPr lang="zh-CN" altLang="en-US" sz="2700"/>
              <a:t>被内核</a:t>
            </a:r>
            <a:r>
              <a:rPr lang="en-US" altLang="zh-CN" sz="2700"/>
              <a:t>IO</a:t>
            </a:r>
            <a:r>
              <a:rPr lang="zh-CN" altLang="en-US" sz="2700"/>
              <a:t>子系统调用，启动设备</a:t>
            </a:r>
          </a:p>
          <a:p>
            <a:r>
              <a:rPr lang="zh-CN" altLang="en-US" sz="3200"/>
              <a:t>中断服务(服务例程)</a:t>
            </a:r>
          </a:p>
          <a:p>
            <a:pPr lvl="1"/>
            <a:r>
              <a:rPr lang="zh-CN" altLang="en-US" sz="2700">
                <a:sym typeface="+mn-ea"/>
              </a:rPr>
              <a:t>被中断处理程序调用</a:t>
            </a:r>
            <a:endParaRPr lang="zh-CN" altLang="en-US" sz="2700"/>
          </a:p>
          <a:p>
            <a:pPr lvl="1"/>
            <a:r>
              <a:rPr lang="zh-CN" altLang="en-US" sz="2700">
                <a:sym typeface="+mn-ea"/>
              </a:rPr>
              <a:t>处理来自设备的中断事件</a:t>
            </a:r>
            <a:endParaRPr lang="en-US" altLang="zh-CN" sz="2700"/>
          </a:p>
          <a:p>
            <a:r>
              <a:rPr lang="zh-CN" altLang="en-US" sz="3200"/>
              <a:t>初始化</a:t>
            </a:r>
          </a:p>
          <a:p>
            <a:pPr lvl="1"/>
            <a:r>
              <a:rPr lang="zh-CN" altLang="en-US" sz="2700"/>
              <a:t>确定中断号，注册服务例程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输入输出过程举例</a:t>
            </a:r>
            <a:r>
              <a:rPr lang="en-US" altLang="zh-CN"/>
              <a:t>(</a:t>
            </a:r>
            <a:r>
              <a:rPr lang="zh-CN" altLang="en-US"/>
              <a:t>含中断</a:t>
            </a:r>
            <a:r>
              <a:rPr lang="en-US" altLang="zh-CN"/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线程</a:t>
            </a:r>
            <a:r>
              <a:rPr lang="en-US" altLang="zh-CN" sz="3200">
                <a:sym typeface="+mn-ea"/>
              </a:rPr>
              <a:t>T</a:t>
            </a:r>
            <a:r>
              <a:rPr lang="zh-CN" altLang="en-US" sz="3200">
                <a:sym typeface="+mn-ea"/>
              </a:rPr>
              <a:t>调用驱动程序</a:t>
            </a:r>
            <a:r>
              <a:rPr lang="en-US" altLang="zh-CN" sz="3200">
                <a:sym typeface="+mn-ea"/>
              </a:rPr>
              <a:t>Q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启动部分</a:t>
            </a:r>
            <a:r>
              <a:rPr lang="zh-CN" altLang="en-US" sz="3200">
                <a:sym typeface="+mn-ea"/>
              </a:rPr>
              <a:t>的代码，启动设备</a:t>
            </a:r>
            <a:endParaRPr lang="zh-CN" altLang="en-US" sz="3200"/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当前线程等待设备完成操作</a:t>
            </a: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设备开始工作，线程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阻塞，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转去执行其他任务</a:t>
            </a:r>
            <a:endParaRPr lang="zh-CN" altLang="en-US" sz="2800"/>
          </a:p>
          <a:p>
            <a:r>
              <a:rPr lang="zh-CN" altLang="en-US"/>
              <a:t>设备完成中断，激活中断处理程序</a:t>
            </a:r>
          </a:p>
          <a:p>
            <a:pPr lvl="1"/>
            <a:r>
              <a:rPr lang="zh-CN" altLang="en-US"/>
              <a:t>调用驱动程序</a:t>
            </a:r>
            <a:r>
              <a:rPr lang="en-US" altLang="zh-CN"/>
              <a:t>Q</a:t>
            </a:r>
            <a:r>
              <a:rPr lang="zh-CN" altLang="en-US"/>
              <a:t>的中断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服务例程</a:t>
            </a:r>
            <a:r>
              <a:rPr lang="zh-CN" altLang="en-US"/>
              <a:t>，处理中断，线程</a:t>
            </a:r>
            <a:r>
              <a:rPr lang="en-US" altLang="zh-CN"/>
              <a:t>T</a:t>
            </a:r>
            <a:r>
              <a:rPr lang="zh-CN" altLang="en-US"/>
              <a:t>就绪</a:t>
            </a:r>
          </a:p>
          <a:p>
            <a:r>
              <a:rPr lang="en-US" altLang="zh-CN"/>
              <a:t>...</a:t>
            </a:r>
            <a:r>
              <a:rPr lang="zh-CN" altLang="en-US"/>
              <a:t>线程</a:t>
            </a:r>
            <a:r>
              <a:rPr lang="en-US" altLang="zh-CN"/>
              <a:t>T</a:t>
            </a:r>
            <a:r>
              <a:rPr lang="zh-CN" altLang="en-US"/>
              <a:t>被调度，</a:t>
            </a:r>
            <a:r>
              <a:rPr lang="zh-CN" altLang="en-US">
                <a:sym typeface="+mn-ea"/>
              </a:rPr>
              <a:t>继续执行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输入输出中的各种角色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用户进程</a:t>
            </a:r>
          </a:p>
          <a:p>
            <a:r>
              <a:rPr lang="en-US" altLang="zh-CN"/>
              <a:t>IO</a:t>
            </a:r>
            <a:r>
              <a:rPr lang="zh-CN" altLang="en-US"/>
              <a:t>库函数</a:t>
            </a:r>
          </a:p>
          <a:p>
            <a:r>
              <a:rPr lang="zh-CN" altLang="en-US"/>
              <a:t>系统调用</a:t>
            </a:r>
          </a:p>
          <a:p>
            <a:r>
              <a:rPr lang="zh-CN" altLang="en-US"/>
              <a:t>内核</a:t>
            </a:r>
            <a:r>
              <a:rPr lang="en-US" altLang="zh-CN"/>
              <a:t>IO</a:t>
            </a:r>
            <a:r>
              <a:rPr lang="zh-CN" altLang="en-US"/>
              <a:t>子系统</a:t>
            </a:r>
          </a:p>
          <a:p>
            <a:r>
              <a:rPr lang="zh-CN" altLang="en-US"/>
              <a:t>驱动程序</a:t>
            </a:r>
          </a:p>
        </p:txBody>
      </p:sp>
      <p:grpSp>
        <p:nvGrpSpPr>
          <p:cNvPr id="47" name="组合 47"/>
          <p:cNvGrpSpPr/>
          <p:nvPr/>
        </p:nvGrpSpPr>
        <p:grpSpPr>
          <a:xfrm>
            <a:off x="4271010" y="1642110"/>
            <a:ext cx="7142480" cy="3505200"/>
            <a:chOff x="2082" y="7464"/>
            <a:chExt cx="5294" cy="2327"/>
          </a:xfrm>
          <a:noFill/>
        </p:grpSpPr>
        <p:sp>
          <p:nvSpPr>
            <p:cNvPr id="38" name="文本框 38"/>
            <p:cNvSpPr txBox="1"/>
            <p:nvPr/>
          </p:nvSpPr>
          <p:spPr>
            <a:xfrm>
              <a:off x="5081" y="8594"/>
              <a:ext cx="618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block</a:t>
              </a:r>
            </a:p>
          </p:txBody>
        </p:sp>
        <p:sp>
          <p:nvSpPr>
            <p:cNvPr id="26" name="文本框 26"/>
            <p:cNvSpPr txBox="1"/>
            <p:nvPr/>
          </p:nvSpPr>
          <p:spPr>
            <a:xfrm>
              <a:off x="4994" y="8371"/>
              <a:ext cx="1076" cy="289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驱动程序 </a:t>
              </a:r>
            </a:p>
          </p:txBody>
        </p:sp>
        <p:sp>
          <p:nvSpPr>
            <p:cNvPr id="24" name="文本框 24"/>
            <p:cNvSpPr txBox="1"/>
            <p:nvPr/>
          </p:nvSpPr>
          <p:spPr>
            <a:xfrm>
              <a:off x="3866" y="8587"/>
              <a:ext cx="84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trap </a:t>
              </a:r>
            </a:p>
          </p:txBody>
        </p:sp>
        <p:sp>
          <p:nvSpPr>
            <p:cNvPr id="17" name="文本框 17"/>
            <p:cNvSpPr txBox="1"/>
            <p:nvPr/>
          </p:nvSpPr>
          <p:spPr>
            <a:xfrm>
              <a:off x="2090" y="8531"/>
              <a:ext cx="84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IO函数</a:t>
              </a:r>
            </a:p>
          </p:txBody>
        </p:sp>
        <p:cxnSp>
          <p:nvCxnSpPr>
            <p:cNvPr id="4" name="直接箭头连接符 4"/>
            <p:cNvCxnSpPr/>
            <p:nvPr/>
          </p:nvCxnSpPr>
          <p:spPr>
            <a:xfrm>
              <a:off x="2495" y="7869"/>
              <a:ext cx="0" cy="678"/>
            </a:xfrm>
            <a:prstGeom prst="straightConnector1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7"/>
            <p:cNvCxnSpPr/>
            <p:nvPr/>
          </p:nvCxnSpPr>
          <p:spPr>
            <a:xfrm>
              <a:off x="2496" y="8804"/>
              <a:ext cx="0" cy="678"/>
            </a:xfrm>
            <a:prstGeom prst="straightConnector1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任意多边形 19"/>
            <p:cNvSpPr/>
            <p:nvPr/>
          </p:nvSpPr>
          <p:spPr>
            <a:xfrm>
              <a:off x="2853" y="8048"/>
              <a:ext cx="418" cy="657"/>
            </a:xfrm>
            <a:custGeom>
              <a:avLst/>
              <a:gdLst>
                <a:gd name="connisteX0" fmla="*/ 0 w 354330"/>
                <a:gd name="connsiteY0" fmla="*/ 412115 h 412115"/>
                <a:gd name="connisteX1" fmla="*/ 354330 w 354330"/>
                <a:gd name="connsiteY1" fmla="*/ 0 h 412115"/>
                <a:gd name="connisteX2" fmla="*/ 354330 w 354330"/>
                <a:gd name="connsiteY2" fmla="*/ 370840 h 41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54330" h="412115">
                  <a:moveTo>
                    <a:pt x="0" y="412115"/>
                  </a:moveTo>
                  <a:lnTo>
                    <a:pt x="354330" y="0"/>
                  </a:lnTo>
                  <a:lnTo>
                    <a:pt x="354330" y="370840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任意多边形 20"/>
            <p:cNvSpPr/>
            <p:nvPr/>
          </p:nvSpPr>
          <p:spPr>
            <a:xfrm>
              <a:off x="2844" y="8788"/>
              <a:ext cx="420" cy="627"/>
            </a:xfrm>
            <a:custGeom>
              <a:avLst/>
              <a:gdLst>
                <a:gd name="connsiteX0" fmla="*/ 420 w 420"/>
                <a:gd name="connsiteY0" fmla="*/ 82 h 627"/>
                <a:gd name="connsiteX1" fmla="*/ 420 w 420"/>
                <a:gd name="connsiteY1" fmla="*/ 627 h 627"/>
                <a:gd name="connsiteX2" fmla="*/ 0 w 420"/>
                <a:gd name="connsiteY2" fmla="*/ 0 h 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" h="627">
                  <a:moveTo>
                    <a:pt x="420" y="82"/>
                  </a:moveTo>
                  <a:lnTo>
                    <a:pt x="420" y="627"/>
                  </a:lnTo>
                  <a:lnTo>
                    <a:pt x="0" y="0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1" name="直接连接符 21"/>
            <p:cNvCxnSpPr/>
            <p:nvPr/>
          </p:nvCxnSpPr>
          <p:spPr>
            <a:xfrm>
              <a:off x="3273" y="8730"/>
              <a:ext cx="583" cy="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 22"/>
            <p:cNvSpPr/>
            <p:nvPr/>
          </p:nvSpPr>
          <p:spPr>
            <a:xfrm>
              <a:off x="3885" y="8056"/>
              <a:ext cx="418" cy="657"/>
            </a:xfrm>
            <a:custGeom>
              <a:avLst/>
              <a:gdLst>
                <a:gd name="connisteX0" fmla="*/ 0 w 354330"/>
                <a:gd name="connsiteY0" fmla="*/ 412115 h 412115"/>
                <a:gd name="connisteX1" fmla="*/ 354330 w 354330"/>
                <a:gd name="connsiteY1" fmla="*/ 0 h 412115"/>
                <a:gd name="connisteX2" fmla="*/ 354330 w 354330"/>
                <a:gd name="connsiteY2" fmla="*/ 370840 h 412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54330" h="412115">
                  <a:moveTo>
                    <a:pt x="0" y="412115"/>
                  </a:moveTo>
                  <a:lnTo>
                    <a:pt x="354330" y="0"/>
                  </a:lnTo>
                  <a:lnTo>
                    <a:pt x="354330" y="370840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任意多边形 23"/>
            <p:cNvSpPr/>
            <p:nvPr/>
          </p:nvSpPr>
          <p:spPr>
            <a:xfrm>
              <a:off x="3876" y="8796"/>
              <a:ext cx="420" cy="627"/>
            </a:xfrm>
            <a:custGeom>
              <a:avLst/>
              <a:gdLst>
                <a:gd name="connsiteX0" fmla="*/ 420 w 420"/>
                <a:gd name="connsiteY0" fmla="*/ 82 h 627"/>
                <a:gd name="connsiteX1" fmla="*/ 420 w 420"/>
                <a:gd name="connsiteY1" fmla="*/ 627 h 627"/>
                <a:gd name="connsiteX2" fmla="*/ 0 w 420"/>
                <a:gd name="connsiteY2" fmla="*/ 0 h 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" h="627">
                  <a:moveTo>
                    <a:pt x="420" y="82"/>
                  </a:moveTo>
                  <a:lnTo>
                    <a:pt x="420" y="627"/>
                  </a:lnTo>
                  <a:lnTo>
                    <a:pt x="0" y="0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任意多边形 25"/>
            <p:cNvSpPr/>
            <p:nvPr/>
          </p:nvSpPr>
          <p:spPr>
            <a:xfrm>
              <a:off x="4941" y="7933"/>
              <a:ext cx="418" cy="772"/>
            </a:xfrm>
            <a:custGeom>
              <a:avLst/>
              <a:gdLst>
                <a:gd name="connsiteX0" fmla="*/ 0 w 418"/>
                <a:gd name="connsiteY0" fmla="*/ 657 h 657"/>
                <a:gd name="connsiteX1" fmla="*/ 418 w 418"/>
                <a:gd name="connsiteY1" fmla="*/ 0 h 657"/>
                <a:gd name="connsiteX2" fmla="*/ 410 w 418"/>
                <a:gd name="connsiteY2" fmla="*/ 404 h 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" h="657">
                  <a:moveTo>
                    <a:pt x="0" y="657"/>
                  </a:moveTo>
                  <a:lnTo>
                    <a:pt x="418" y="0"/>
                  </a:lnTo>
                  <a:lnTo>
                    <a:pt x="410" y="404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任意多边形 27"/>
            <p:cNvSpPr/>
            <p:nvPr/>
          </p:nvSpPr>
          <p:spPr>
            <a:xfrm>
              <a:off x="4932" y="8836"/>
              <a:ext cx="427" cy="627"/>
            </a:xfrm>
            <a:custGeom>
              <a:avLst/>
              <a:gdLst>
                <a:gd name="connsiteX0" fmla="*/ 427 w 427"/>
                <a:gd name="connsiteY0" fmla="*/ 354 h 627"/>
                <a:gd name="connsiteX1" fmla="*/ 420 w 427"/>
                <a:gd name="connsiteY1" fmla="*/ 627 h 627"/>
                <a:gd name="connsiteX2" fmla="*/ 0 w 427"/>
                <a:gd name="connsiteY2" fmla="*/ 0 h 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" h="627">
                  <a:moveTo>
                    <a:pt x="427" y="354"/>
                  </a:moveTo>
                  <a:lnTo>
                    <a:pt x="420" y="627"/>
                  </a:lnTo>
                  <a:lnTo>
                    <a:pt x="0" y="0"/>
                  </a:lnTo>
                </a:path>
              </a:pathLst>
            </a:custGeom>
            <a:grpFill/>
            <a:ln>
              <a:solidFill>
                <a:schemeClr val="bg1">
                  <a:lumMod val="65000"/>
                </a:schemeClr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8" name="直接连接符 28"/>
            <p:cNvCxnSpPr/>
            <p:nvPr/>
          </p:nvCxnSpPr>
          <p:spPr>
            <a:xfrm>
              <a:off x="4521" y="8740"/>
              <a:ext cx="403" cy="8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9"/>
            <p:cNvSpPr txBox="1"/>
            <p:nvPr/>
          </p:nvSpPr>
          <p:spPr>
            <a:xfrm>
              <a:off x="2864" y="7651"/>
              <a:ext cx="84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IO库函数</a:t>
              </a:r>
            </a:p>
          </p:txBody>
        </p:sp>
        <p:sp>
          <p:nvSpPr>
            <p:cNvPr id="30" name="文本框 30"/>
            <p:cNvSpPr txBox="1"/>
            <p:nvPr/>
          </p:nvSpPr>
          <p:spPr>
            <a:xfrm>
              <a:off x="3802" y="7630"/>
              <a:ext cx="1172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系统调用接口</a:t>
              </a:r>
            </a:p>
          </p:txBody>
        </p:sp>
        <p:sp>
          <p:nvSpPr>
            <p:cNvPr id="34" name="文本框 34"/>
            <p:cNvSpPr txBox="1"/>
            <p:nvPr/>
          </p:nvSpPr>
          <p:spPr>
            <a:xfrm>
              <a:off x="3056" y="9444"/>
              <a:ext cx="1286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用户级I/O软件</a:t>
              </a:r>
            </a:p>
          </p:txBody>
        </p:sp>
        <p:sp>
          <p:nvSpPr>
            <p:cNvPr id="35" name="文本框 35"/>
            <p:cNvSpPr txBox="1"/>
            <p:nvPr/>
          </p:nvSpPr>
          <p:spPr>
            <a:xfrm>
              <a:off x="4405" y="9453"/>
              <a:ext cx="1288" cy="338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内核I/O子系统</a:t>
              </a:r>
            </a:p>
          </p:txBody>
        </p:sp>
        <p:sp>
          <p:nvSpPr>
            <p:cNvPr id="37" name="文本框 37"/>
            <p:cNvSpPr txBox="1"/>
            <p:nvPr/>
          </p:nvSpPr>
          <p:spPr>
            <a:xfrm>
              <a:off x="6528" y="8056"/>
              <a:ext cx="848" cy="552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外设</a:t>
              </a:r>
            </a:p>
          </p:txBody>
        </p:sp>
        <p:cxnSp>
          <p:nvCxnSpPr>
            <p:cNvPr id="39" name="直接箭头连接符 39"/>
            <p:cNvCxnSpPr>
              <a:endCxn id="37" idx="1"/>
            </p:cNvCxnSpPr>
            <p:nvPr/>
          </p:nvCxnSpPr>
          <p:spPr>
            <a:xfrm flipV="1">
              <a:off x="5924" y="8332"/>
              <a:ext cx="603" cy="226"/>
            </a:xfrm>
            <a:prstGeom prst="straightConnector1">
              <a:avLst/>
            </a:prstGeom>
            <a:grpFill/>
            <a:ln w="25400">
              <a:solidFill>
                <a:schemeClr val="bg1">
                  <a:lumMod val="65000"/>
                </a:schemeClr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40"/>
            <p:cNvCxnSpPr/>
            <p:nvPr/>
          </p:nvCxnSpPr>
          <p:spPr>
            <a:xfrm>
              <a:off x="5376" y="8914"/>
              <a:ext cx="583" cy="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1"/>
            <p:cNvCxnSpPr/>
            <p:nvPr/>
          </p:nvCxnSpPr>
          <p:spPr>
            <a:xfrm flipH="1">
              <a:off x="5346" y="9136"/>
              <a:ext cx="600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2"/>
            <p:cNvCxnSpPr/>
            <p:nvPr/>
          </p:nvCxnSpPr>
          <p:spPr>
            <a:xfrm>
              <a:off x="5337" y="9020"/>
              <a:ext cx="583" cy="0"/>
            </a:xfrm>
            <a:prstGeom prst="line">
              <a:avLst/>
            </a:prstGeom>
            <a:grpFill/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3"/>
            <p:cNvSpPr txBox="1"/>
            <p:nvPr/>
          </p:nvSpPr>
          <p:spPr>
            <a:xfrm>
              <a:off x="5989" y="8860"/>
              <a:ext cx="84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CPU切换</a:t>
              </a:r>
            </a:p>
          </p:txBody>
        </p:sp>
        <p:sp>
          <p:nvSpPr>
            <p:cNvPr id="44" name="文本框 44"/>
            <p:cNvSpPr txBox="1"/>
            <p:nvPr/>
          </p:nvSpPr>
          <p:spPr>
            <a:xfrm>
              <a:off x="2082" y="7464"/>
              <a:ext cx="847" cy="347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用户进程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驱动程序在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系统中的地位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ym typeface="+mn-ea"/>
              </a:rPr>
              <a:t>驱动程序与内核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子系统</a:t>
            </a:r>
          </a:p>
          <a:p>
            <a:pPr lvl="1"/>
            <a:r>
              <a:rPr lang="zh-CN" altLang="en-US" sz="2800">
                <a:sym typeface="+mn-ea"/>
              </a:rPr>
              <a:t>被调用，执行</a:t>
            </a:r>
            <a:r>
              <a:rPr lang="en-US" altLang="zh-CN" sz="2800">
                <a:sym typeface="+mn-ea"/>
              </a:rPr>
              <a:t>IO</a:t>
            </a:r>
            <a:r>
              <a:rPr lang="zh-CN" altLang="en-US" sz="2800">
                <a:sym typeface="+mn-ea"/>
              </a:rPr>
              <a:t>启动操作，返回结果</a:t>
            </a:r>
          </a:p>
          <a:p>
            <a:pPr lvl="1"/>
            <a:r>
              <a:rPr lang="zh-CN" altLang="en-US" sz="2800">
                <a:sym typeface="+mn-ea"/>
              </a:rPr>
              <a:t>可以调用内核，如阻塞、唤醒线程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驱动程序与中断处理程序</a:t>
            </a:r>
          </a:p>
          <a:p>
            <a:pPr lvl="1"/>
            <a:r>
              <a:rPr lang="zh-CN" altLang="en-US" sz="2800">
                <a:sym typeface="+mn-ea"/>
              </a:rPr>
              <a:t>被调用，执行设备服务例程</a:t>
            </a:r>
            <a:endParaRPr lang="zh-CN" altLang="en-US"/>
          </a:p>
          <a:p>
            <a:r>
              <a:rPr lang="zh-CN" altLang="en-US"/>
              <a:t>驱动程序与设备</a:t>
            </a:r>
          </a:p>
          <a:p>
            <a:pPr lvl="1"/>
            <a:r>
              <a:rPr lang="zh-CN" altLang="en-US" sz="2800"/>
              <a:t>发送命令；检测状态；通过中断机制响应设备事件</a:t>
            </a:r>
            <a:endParaRPr lang="zh-CN" altLang="en-US"/>
          </a:p>
        </p:txBody>
      </p:sp>
      <p:grpSp>
        <p:nvGrpSpPr>
          <p:cNvPr id="16" name="组合 16"/>
          <p:cNvGrpSpPr/>
          <p:nvPr/>
        </p:nvGrpSpPr>
        <p:grpSpPr>
          <a:xfrm>
            <a:off x="7865745" y="2099945"/>
            <a:ext cx="3404870" cy="2736850"/>
            <a:chOff x="4007" y="6011"/>
            <a:chExt cx="2808" cy="1465"/>
          </a:xfrm>
          <a:noFill/>
        </p:grpSpPr>
        <p:sp>
          <p:nvSpPr>
            <p:cNvPr id="4" name="文本框 1"/>
            <p:cNvSpPr txBox="1"/>
            <p:nvPr/>
          </p:nvSpPr>
          <p:spPr>
            <a:xfrm>
              <a:off x="4157" y="6011"/>
              <a:ext cx="2483" cy="353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用户级I/O软件</a:t>
              </a: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4159" y="6364"/>
              <a:ext cx="2481" cy="371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内核IO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子系统</a:t>
              </a:r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4156" y="6734"/>
              <a:ext cx="1234" cy="395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设备驱动程序</a:t>
              </a:r>
            </a:p>
          </p:txBody>
        </p:sp>
        <p:sp>
          <p:nvSpPr>
            <p:cNvPr id="7" name="文本框 5"/>
            <p:cNvSpPr txBox="1"/>
            <p:nvPr/>
          </p:nvSpPr>
          <p:spPr>
            <a:xfrm>
              <a:off x="4156" y="7130"/>
              <a:ext cx="2483" cy="34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外部设备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92" y="6734"/>
              <a:ext cx="1252" cy="39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中断处理程序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V="1">
              <a:off x="6812" y="7036"/>
              <a:ext cx="0" cy="1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6814" y="6642"/>
              <a:ext cx="0" cy="1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6815" y="6258"/>
              <a:ext cx="0" cy="1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4014" y="6230"/>
              <a:ext cx="0" cy="23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007" y="6538"/>
              <a:ext cx="0" cy="40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4009" y="7022"/>
              <a:ext cx="0" cy="23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5"/>
            <p:cNvCxnSpPr/>
            <p:nvPr/>
          </p:nvCxnSpPr>
          <p:spPr>
            <a:xfrm flipH="1" flipV="1">
              <a:off x="5261" y="7027"/>
              <a:ext cx="279" cy="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驱动程序</a:t>
            </a:r>
            <a:r>
              <a:rPr lang="zh-CN" altLang="en-US">
                <a:sym typeface="+mn-ea"/>
              </a:rPr>
              <a:t>与内核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子系统的</a:t>
            </a:r>
            <a:r>
              <a:rPr lang="zh-CN" altLang="en-US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接口的必要性</a:t>
            </a:r>
          </a:p>
          <a:p>
            <a:pPr lvl="1"/>
            <a:r>
              <a:rPr lang="zh-CN" altLang="en-US" dirty="0">
                <a:highlight>
                  <a:srgbClr val="FFFF00"/>
                </a:highlight>
              </a:rPr>
              <a:t>内核</a:t>
            </a:r>
            <a:r>
              <a:rPr lang="en-US" altLang="zh-CN" dirty="0">
                <a:highlight>
                  <a:srgbClr val="FFFF00"/>
                </a:highlight>
              </a:rPr>
              <a:t>IO</a:t>
            </a:r>
            <a:r>
              <a:rPr lang="zh-CN" altLang="en-US" dirty="0">
                <a:highlight>
                  <a:srgbClr val="FFFF00"/>
                </a:highlight>
              </a:rPr>
              <a:t>子系统成为设备独立的</a:t>
            </a:r>
          </a:p>
          <a:p>
            <a:pPr lvl="1"/>
            <a:r>
              <a:rPr lang="zh-CN" altLang="en-US" dirty="0"/>
              <a:t>驱动程序一般由设备厂商提供，无需了解内核细节</a:t>
            </a:r>
          </a:p>
          <a:p>
            <a:r>
              <a:rPr lang="zh-CN" altLang="en-US" dirty="0"/>
              <a:t>接口的形式</a:t>
            </a:r>
          </a:p>
          <a:p>
            <a:pPr lvl="1"/>
            <a:r>
              <a:rPr lang="zh-CN" altLang="en-US" dirty="0"/>
              <a:t>数据结构和函数说明</a:t>
            </a:r>
          </a:p>
          <a:p>
            <a:pPr lvl="1"/>
            <a:r>
              <a:rPr lang="zh-CN" altLang="en-US" dirty="0"/>
              <a:t>与内核相互调用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7.5 </a:t>
            </a:r>
            <a:r>
              <a:rPr lang="zh-CN" altLang="en-US"/>
              <a:t>中断处理程序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ym typeface="+mn-ea"/>
              </a:rPr>
              <a:t>中断处理机制</a:t>
            </a:r>
          </a:p>
          <a:p>
            <a:r>
              <a:rPr lang="zh-CN" altLang="en-US">
                <a:sym typeface="+mn-ea"/>
              </a:rPr>
              <a:t>从中断处理程序到中断服务例程</a:t>
            </a:r>
          </a:p>
          <a:p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中断服务例程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中断处理机制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54600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sz="3555">
                <a:sym typeface="+mn-ea"/>
              </a:rPr>
              <a:t>操作系统是中断驱动的(异常、陷入、外部中断)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在内核模式下运行，并且进入操作系统</a:t>
            </a:r>
            <a:endParaRPr lang="zh-CN" altLang="en-US" sz="2800"/>
          </a:p>
          <a:p>
            <a:r>
              <a:rPr lang="zh-CN" altLang="en-US" sz="3555">
                <a:sym typeface="+mn-ea"/>
              </a:rPr>
              <a:t>设备的中断处理过程由中断信号触发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中断请求、中断响应、中断向量表，...</a:t>
            </a:r>
            <a:endParaRPr lang="zh-CN" altLang="en-US" sz="3200">
              <a:sym typeface="+mn-ea"/>
            </a:endParaRPr>
          </a:p>
          <a:p>
            <a:r>
              <a:rPr lang="zh-CN" altLang="en-US" sz="3555">
                <a:sym typeface="+mn-ea"/>
              </a:rPr>
              <a:t>中断信号来自中断控制器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中断控制器：接收多个中断源的请求，选择某个请求送给CPU</a:t>
            </a:r>
          </a:p>
          <a:p>
            <a:pPr lvl="1"/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通过中断号，区分不同的中断源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677400" y="1328420"/>
            <a:ext cx="1905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>
                    <a:lumMod val="50000"/>
                  </a:schemeClr>
                </a:solidFill>
              </a:rPr>
              <a:t>中断机制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设备的概念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输入输出设备</a:t>
            </a:r>
          </a:p>
          <a:p>
            <a:pPr lvl="1"/>
            <a:r>
              <a:rPr lang="zh-CN" altLang="en-US">
                <a:sym typeface="+mn-ea"/>
              </a:rPr>
              <a:t>连接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的所有设备，称为输入输出设备，简称设备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外设</a:t>
            </a:r>
            <a:r>
              <a:rPr lang="en-US" altLang="zh-CN">
                <a:sym typeface="+mn-ea"/>
              </a:rPr>
              <a:t>)</a:t>
            </a:r>
            <a:endParaRPr lang="zh-CN" altLang="en-US">
              <a:sym typeface="+mn-ea"/>
            </a:endParaRPr>
          </a:p>
          <a:p>
            <a:r>
              <a:rPr lang="zh-CN" altLang="en-US"/>
              <a:t>和</a:t>
            </a:r>
            <a:r>
              <a:rPr lang="en-US" altLang="zh-CN"/>
              <a:t>CPU</a:t>
            </a:r>
            <a:r>
              <a:rPr lang="zh-CN" altLang="en-US"/>
              <a:t>的连接方式</a:t>
            </a:r>
          </a:p>
          <a:p>
            <a:pPr lvl="1"/>
            <a:r>
              <a:rPr lang="zh-CN" altLang="en-US"/>
              <a:t>总线</a:t>
            </a:r>
          </a:p>
          <a:p>
            <a:pPr lvl="1"/>
            <a:r>
              <a:rPr lang="zh-CN" altLang="en-US"/>
              <a:t>控制器</a:t>
            </a:r>
          </a:p>
          <a:p>
            <a:pPr lvl="1"/>
            <a:r>
              <a:rPr lang="zh-CN" altLang="en-US"/>
              <a:t>端口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中断处理程序与中断服务例程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lstStyle/>
          <a:p>
            <a:pPr>
              <a:lnSpc>
                <a:spcPct val="120000"/>
              </a:lnSpc>
            </a:pPr>
            <a:r>
              <a:rPr lang="zh-CN" altLang="en-US" sz="12800">
                <a:sym typeface="+mn-ea"/>
              </a:rPr>
              <a:t>设备数量多于中断号</a:t>
            </a:r>
            <a:endParaRPr lang="zh-CN" altLang="en-US" sz="10665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中断控制器连接外部设备的引脚是有限的，中断号是有限的</a:t>
            </a:r>
            <a:endParaRPr lang="zh-CN" altLang="en-US" sz="11200"/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一组设备共用一个引脚，一个中断号，触发同一个中断处理程序</a:t>
            </a:r>
            <a:endParaRPr lang="zh-CN" altLang="en-US" sz="9335"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2800">
                <a:sym typeface="+mn-ea"/>
              </a:rPr>
              <a:t>中断处理程序</a:t>
            </a:r>
            <a:endParaRPr lang="zh-CN" altLang="en-US" sz="10665"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设备</a:t>
            </a:r>
            <a:r>
              <a:rPr lang="en-US" altLang="zh-CN" sz="11200">
                <a:sym typeface="+mn-ea"/>
              </a:rPr>
              <a:t>&lt;-&gt;</a:t>
            </a:r>
            <a:r>
              <a:rPr lang="zh-CN" altLang="en-US" sz="11200">
                <a:sym typeface="+mn-ea"/>
              </a:rPr>
              <a:t>中断服务例程(ISR)：驱动程序的一部分，处理中断信号</a:t>
            </a:r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一个中断号对应相关设备的所有服务例程</a:t>
            </a:r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调用对应于该中断号的所有中断服务例程</a:t>
            </a:r>
          </a:p>
          <a:p>
            <a:pPr lvl="1">
              <a:lnSpc>
                <a:spcPct val="120000"/>
              </a:lnSpc>
            </a:pPr>
            <a:r>
              <a:rPr lang="zh-CN" altLang="en-US" sz="11200">
                <a:sym typeface="+mn-ea"/>
              </a:rPr>
              <a:t>中断服务例程检查自己负责的设备是否发出中断以处理中断事件</a:t>
            </a:r>
            <a:endParaRPr lang="zh-CN" altLang="en-US" sz="1120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系统中断服务例程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b="1">
                <a:sym typeface="+mn-ea"/>
              </a:rPr>
              <a:t>irq_action</a:t>
            </a:r>
            <a:endParaRPr lang="zh-CN" altLang="en-US" sz="4000" b="1"/>
          </a:p>
          <a:p>
            <a:pPr lvl="1"/>
            <a:r>
              <a:rPr lang="zh-CN" altLang="en-US" sz="3110">
                <a:sym typeface="+mn-ea"/>
              </a:rPr>
              <a:t>表项对应一个中断号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一个中断服务例程队列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中断服务例程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属于设备驱动程序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由驱动程序初始化时注册</a:t>
            </a:r>
            <a:endParaRPr lang="zh-CN" altLang="en-US" sz="3110"/>
          </a:p>
          <a:p>
            <a:endParaRPr lang="zh-CN" altLang="en-US" sz="311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4110" t="52230" r="48997" b="18850"/>
          <a:stretch>
            <a:fillRect/>
          </a:stretch>
        </p:blipFill>
        <p:spPr>
          <a:xfrm>
            <a:off x="5468620" y="1412875"/>
            <a:ext cx="6044565" cy="44088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中断处理程序的一般步骤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700">
                <a:sym typeface="+mn-ea"/>
              </a:rPr>
              <a:t>保护上下文</a:t>
            </a:r>
            <a:endParaRPr lang="zh-CN" altLang="en-US" sz="2700"/>
          </a:p>
          <a:p>
            <a:r>
              <a:rPr lang="zh-CN" altLang="en-US" sz="2700">
                <a:sym typeface="+mn-ea"/>
              </a:rPr>
              <a:t>转向中断服务例程：多个</a:t>
            </a:r>
            <a:endParaRPr lang="zh-CN" altLang="en-US" sz="2700"/>
          </a:p>
          <a:p>
            <a:r>
              <a:rPr lang="zh-CN" altLang="en-US" sz="2700">
                <a:sym typeface="+mn-ea"/>
              </a:rPr>
              <a:t>服务例程上半部（</a:t>
            </a:r>
            <a:r>
              <a:rPr lang="en-US" altLang="zh-CN" sz="2700">
                <a:sym typeface="+mn-ea"/>
              </a:rPr>
              <a:t>top half</a:t>
            </a:r>
            <a:r>
              <a:rPr lang="zh-CN" altLang="en-US" sz="2700">
                <a:sym typeface="+mn-ea"/>
              </a:rPr>
              <a:t>）</a:t>
            </a:r>
          </a:p>
          <a:p>
            <a:pPr lvl="1"/>
            <a:r>
              <a:rPr lang="zh-CN" altLang="en-US" sz="2700">
                <a:sym typeface="+mn-ea"/>
              </a:rPr>
              <a:t>关中断状态下执行</a:t>
            </a:r>
            <a:endParaRPr lang="zh-CN" altLang="en-US" sz="2700"/>
          </a:p>
          <a:p>
            <a:r>
              <a:rPr lang="zh-CN" altLang="en-US" sz="2700">
                <a:sym typeface="+mn-ea"/>
              </a:rPr>
              <a:t>开中断：为什么？</a:t>
            </a:r>
          </a:p>
          <a:p>
            <a:r>
              <a:rPr lang="zh-CN" altLang="en-US" sz="2700">
                <a:sym typeface="+mn-ea"/>
              </a:rPr>
              <a:t>服务例程下半部（</a:t>
            </a:r>
            <a:r>
              <a:rPr lang="en-US" altLang="zh-CN" sz="2700">
                <a:sym typeface="+mn-ea"/>
              </a:rPr>
              <a:t>bottom half</a:t>
            </a:r>
            <a:r>
              <a:rPr lang="zh-CN" altLang="en-US" sz="2700">
                <a:sym typeface="+mn-ea"/>
              </a:rPr>
              <a:t>）</a:t>
            </a:r>
          </a:p>
          <a:p>
            <a:pPr lvl="1"/>
            <a:r>
              <a:rPr lang="zh-CN" altLang="en-US" sz="2700">
                <a:sym typeface="+mn-ea"/>
              </a:rPr>
              <a:t>开中断状态下执行</a:t>
            </a:r>
          </a:p>
        </p:txBody>
      </p:sp>
      <p:grpSp>
        <p:nvGrpSpPr>
          <p:cNvPr id="77" name="组合 77"/>
          <p:cNvGrpSpPr/>
          <p:nvPr/>
        </p:nvGrpSpPr>
        <p:grpSpPr>
          <a:xfrm>
            <a:off x="6141085" y="1437005"/>
            <a:ext cx="4311015" cy="4877435"/>
            <a:chOff x="5821" y="12616"/>
            <a:chExt cx="2169" cy="4402"/>
          </a:xfrm>
          <a:noFill/>
        </p:grpSpPr>
        <p:sp>
          <p:nvSpPr>
            <p:cNvPr id="80" name="文本框 7"/>
            <p:cNvSpPr txBox="1"/>
            <p:nvPr/>
          </p:nvSpPr>
          <p:spPr>
            <a:xfrm>
              <a:off x="6054" y="12616"/>
              <a:ext cx="1716" cy="432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保存现场2：</a:t>
              </a:r>
            </a:p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通用、屏蔽字寄存器</a:t>
              </a:r>
            </a:p>
          </p:txBody>
        </p:sp>
        <p:sp>
          <p:nvSpPr>
            <p:cNvPr id="81" name="文本框 8"/>
            <p:cNvSpPr txBox="1"/>
            <p:nvPr/>
          </p:nvSpPr>
          <p:spPr>
            <a:xfrm>
              <a:off x="6443" y="13253"/>
              <a:ext cx="900" cy="415"/>
            </a:xfrm>
            <a:prstGeom prst="rect">
              <a:avLst/>
            </a:prstGeom>
            <a:grpFill/>
            <a:ln w="6350">
              <a:solidFill>
                <a:prstClr val="black"/>
              </a:solidFill>
              <a:prstDash val="dash"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zh-CN" altLang="en-US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转向中断服务例程</a:t>
              </a:r>
            </a:p>
          </p:txBody>
        </p:sp>
        <p:sp>
          <p:nvSpPr>
            <p:cNvPr id="82" name="文本框 9"/>
            <p:cNvSpPr txBox="1"/>
            <p:nvPr/>
          </p:nvSpPr>
          <p:spPr>
            <a:xfrm>
              <a:off x="6228" y="13873"/>
              <a:ext cx="1333" cy="36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服务</a:t>
              </a:r>
              <a:r>
                <a:rPr lang="zh-CN" altLang="en-US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例</a:t>
              </a: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程(上半部)</a:t>
              </a:r>
            </a:p>
          </p:txBody>
        </p:sp>
        <p:cxnSp>
          <p:nvCxnSpPr>
            <p:cNvPr id="85" name="直接箭头连接符 12"/>
            <p:cNvCxnSpPr/>
            <p:nvPr/>
          </p:nvCxnSpPr>
          <p:spPr>
            <a:xfrm flipH="1">
              <a:off x="6902" y="13059"/>
              <a:ext cx="1" cy="193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13"/>
            <p:cNvCxnSpPr/>
            <p:nvPr/>
          </p:nvCxnSpPr>
          <p:spPr>
            <a:xfrm>
              <a:off x="6885" y="13676"/>
              <a:ext cx="1" cy="1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14"/>
            <p:cNvSpPr txBox="1"/>
            <p:nvPr/>
          </p:nvSpPr>
          <p:spPr>
            <a:xfrm>
              <a:off x="5821" y="16688"/>
              <a:ext cx="2169" cy="330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中断处理过程与中断源</a:t>
              </a:r>
            </a:p>
          </p:txBody>
        </p:sp>
        <p:sp>
          <p:nvSpPr>
            <p:cNvPr id="94" name="文本框 9"/>
            <p:cNvSpPr txBox="1"/>
            <p:nvPr/>
          </p:nvSpPr>
          <p:spPr>
            <a:xfrm>
              <a:off x="6441" y="15632"/>
              <a:ext cx="900" cy="36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恢复现场2</a:t>
              </a:r>
            </a:p>
          </p:txBody>
        </p:sp>
        <p:cxnSp>
          <p:nvCxnSpPr>
            <p:cNvPr id="95" name="直接箭头连接符 13"/>
            <p:cNvCxnSpPr/>
            <p:nvPr/>
          </p:nvCxnSpPr>
          <p:spPr>
            <a:xfrm>
              <a:off x="6899" y="14846"/>
              <a:ext cx="1" cy="1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13"/>
            <p:cNvCxnSpPr/>
            <p:nvPr/>
          </p:nvCxnSpPr>
          <p:spPr>
            <a:xfrm>
              <a:off x="6893" y="14252"/>
              <a:ext cx="1" cy="1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框 9"/>
            <p:cNvSpPr txBox="1"/>
            <p:nvPr/>
          </p:nvSpPr>
          <p:spPr>
            <a:xfrm>
              <a:off x="6514" y="14457"/>
              <a:ext cx="733" cy="36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开中断</a:t>
              </a:r>
            </a:p>
          </p:txBody>
        </p:sp>
        <p:sp>
          <p:nvSpPr>
            <p:cNvPr id="62" name="文本框 9"/>
            <p:cNvSpPr txBox="1"/>
            <p:nvPr/>
          </p:nvSpPr>
          <p:spPr>
            <a:xfrm>
              <a:off x="6229" y="15040"/>
              <a:ext cx="1347" cy="36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服务</a:t>
              </a:r>
              <a:r>
                <a:rPr lang="zh-CN" altLang="en-US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例</a:t>
              </a: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程(下半部)</a:t>
              </a:r>
            </a:p>
          </p:txBody>
        </p:sp>
        <p:cxnSp>
          <p:nvCxnSpPr>
            <p:cNvPr id="63" name="直接箭头连接符 13"/>
            <p:cNvCxnSpPr/>
            <p:nvPr/>
          </p:nvCxnSpPr>
          <p:spPr>
            <a:xfrm>
              <a:off x="6899" y="15422"/>
              <a:ext cx="1" cy="1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13"/>
            <p:cNvCxnSpPr/>
            <p:nvPr/>
          </p:nvCxnSpPr>
          <p:spPr>
            <a:xfrm>
              <a:off x="6907" y="16006"/>
              <a:ext cx="1" cy="1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9"/>
            <p:cNvSpPr txBox="1"/>
            <p:nvPr/>
          </p:nvSpPr>
          <p:spPr>
            <a:xfrm>
              <a:off x="6447" y="16203"/>
              <a:ext cx="900" cy="366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rtl="0" eaLnBrk="1" fontAlgn="auto" latinLnBrk="0" hangingPunct="1">
                <a:lnSpc>
                  <a:spcPct val="100000"/>
                </a:lnSpc>
              </a:pPr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中断返回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7-6 </a:t>
            </a:r>
            <a:r>
              <a:rPr lang="zh-CN" altLang="en-US"/>
              <a:t>内核</a:t>
            </a:r>
            <a:r>
              <a:rPr lang="en-US" altLang="zh-CN"/>
              <a:t>IO</a:t>
            </a:r>
            <a:r>
              <a:rPr lang="zh-CN" altLang="en-US"/>
              <a:t>子系统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>内核</a:t>
            </a: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子系统概述</a:t>
            </a:r>
          </a:p>
          <a:p>
            <a:r>
              <a:rPr lang="zh-CN" altLang="en-US">
                <a:sym typeface="+mn-ea"/>
              </a:rPr>
              <a:t>缓冲区</a:t>
            </a:r>
            <a:endParaRPr lang="zh-CN" altLang="en-US"/>
          </a:p>
          <a:p>
            <a:r>
              <a:rPr lang="zh-CN" altLang="en-US">
                <a:sym typeface="+mn-ea"/>
              </a:rPr>
              <a:t>高速缓存(cache)</a:t>
            </a:r>
          </a:p>
          <a:p>
            <a:r>
              <a:rPr lang="zh-CN" altLang="en-US">
                <a:sym typeface="+mn-ea"/>
              </a:rPr>
              <a:t>假脱机输入输出</a:t>
            </a:r>
            <a:r>
              <a:rPr lang="en-US" altLang="zh-CN">
                <a:sym typeface="+mn-ea"/>
              </a:rPr>
              <a:t>(spooling)</a:t>
            </a:r>
          </a:p>
          <a:p>
            <a:r>
              <a:rPr lang="zh-CN" altLang="en-US">
                <a:sym typeface="+mn-ea"/>
              </a:rPr>
              <a:t>设备的分配与回收</a:t>
            </a:r>
            <a:endParaRPr lang="zh-CN" altLang="en-US"/>
          </a:p>
          <a:p>
            <a:r>
              <a:rPr lang="zh-CN" altLang="en-US">
                <a:sym typeface="+mn-ea"/>
              </a:rPr>
              <a:t>错误处理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内核</a:t>
            </a: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子系统概述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>
              <a:lnSpc>
                <a:spcPct val="130000"/>
              </a:lnSpc>
            </a:pPr>
            <a:r>
              <a:rPr lang="en-US" altLang="zh-CN" sz="4000">
                <a:sym typeface="+mn-ea"/>
              </a:rPr>
              <a:t>驱动程序</a:t>
            </a:r>
            <a:r>
              <a:rPr lang="zh-CN" altLang="en-US" sz="4000">
                <a:sym typeface="+mn-ea"/>
              </a:rPr>
              <a:t>的功能</a:t>
            </a:r>
            <a:endParaRPr lang="en-US" altLang="zh-CN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包括</a:t>
            </a:r>
            <a:r>
              <a:rPr lang="en-US" altLang="zh-CN" sz="3500">
                <a:sym typeface="+mn-ea"/>
              </a:rPr>
              <a:t>设备</a:t>
            </a:r>
            <a:r>
              <a:rPr lang="zh-CN" altLang="en-US" sz="3500">
                <a:sym typeface="+mn-ea"/>
              </a:rPr>
              <a:t>相关</a:t>
            </a:r>
            <a:r>
              <a:rPr lang="en-US" altLang="zh-CN" sz="3500">
                <a:sym typeface="+mn-ea"/>
              </a:rPr>
              <a:t>的</a:t>
            </a:r>
            <a:r>
              <a:rPr lang="zh-CN" altLang="en-US" sz="3500">
                <a:sym typeface="+mn-ea"/>
              </a:rPr>
              <a:t>操作，如设备控制命令，盘块到磁盘物理地址</a:t>
            </a:r>
          </a:p>
          <a:p>
            <a:pPr>
              <a:lnSpc>
                <a:spcPct val="130000"/>
              </a:lnSpc>
            </a:pPr>
            <a:r>
              <a:rPr lang="en-US" altLang="zh-CN" sz="4000">
                <a:sym typeface="+mn-ea"/>
              </a:rPr>
              <a:t>内核IO子系统的功能</a:t>
            </a:r>
            <a:endParaRPr lang="zh-CN" altLang="en-US" sz="457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有关设备共性的操作</a:t>
            </a:r>
          </a:p>
          <a:p>
            <a:pPr lvl="1">
              <a:lnSpc>
                <a:spcPct val="130000"/>
              </a:lnSpc>
            </a:pPr>
            <a:r>
              <a:rPr lang="en-US" altLang="zh-CN" sz="3500">
                <a:sym typeface="+mn-ea"/>
              </a:rPr>
              <a:t>缓冲区管理、缓存管理、I/O保护、错误处理等等</a:t>
            </a:r>
            <a:endParaRPr lang="zh-CN" altLang="en-US" sz="35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4000">
                <a:sym typeface="+mn-ea"/>
              </a:rPr>
              <a:t>设备独立性</a:t>
            </a:r>
            <a:endParaRPr lang="en-US" altLang="zh-CN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驱动程序是设备依赖的；与驱动程序有接口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缓冲区管理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缓冲区概念</a:t>
            </a:r>
            <a:endParaRPr lang="zh-CN" altLang="en-US" sz="2700"/>
          </a:p>
          <a:p>
            <a:pPr lvl="1">
              <a:lnSpc>
                <a:spcPct val="170000"/>
              </a:lnSpc>
            </a:pPr>
            <a:r>
              <a:rPr lang="zh-CN" altLang="en-US">
                <a:sym typeface="+mn-ea"/>
              </a:rPr>
              <a:t>临时的存储区区，缓和通信双方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进、出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处理上的差异性</a:t>
            </a:r>
            <a:endParaRPr lang="zh-CN" altLang="en-US" sz="2700"/>
          </a:p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差异性表现</a:t>
            </a:r>
            <a:endParaRPr lang="zh-CN" altLang="en-US" sz="2700"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zh-CN" altLang="en-US" sz="2800">
                <a:sym typeface="+mn-ea"/>
              </a:rPr>
              <a:t>通信双方数据处理速度的不一致，并发性</a:t>
            </a:r>
          </a:p>
          <a:p>
            <a:pPr lvl="1" algn="l">
              <a:lnSpc>
                <a:spcPct val="17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通信双方数据处理单元的不一致</a:t>
            </a:r>
            <a:endParaRPr lang="zh-CN" altLang="en-US" sz="2800"/>
          </a:p>
          <a:p>
            <a:pPr>
              <a:lnSpc>
                <a:spcPct val="170000"/>
              </a:lnSpc>
            </a:pPr>
            <a:r>
              <a:rPr lang="zh-CN" altLang="en-US" sz="3200">
                <a:sym typeface="+mn-ea"/>
              </a:rPr>
              <a:t>缓冲区越大，其能力越强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缓冲区的类型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单缓冲(single buffer)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仅存放一个数据，和无缓冲比较，提高了并发性</a:t>
            </a:r>
            <a:endParaRPr lang="zh-CN" altLang="en-US" sz="2800"/>
          </a:p>
          <a:p>
            <a:r>
              <a:rPr lang="zh-CN" altLang="en-US" sz="3200">
                <a:sym typeface="+mn-ea"/>
              </a:rPr>
              <a:t>双缓冲(double buffer)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存放两个数据，同单缓冲相比，又提高了并发性</a:t>
            </a:r>
            <a:endParaRPr lang="zh-CN" altLang="en-US" sz="2800"/>
          </a:p>
          <a:p>
            <a:r>
              <a:rPr lang="zh-CN" altLang="en-US" sz="3200">
                <a:sym typeface="+mn-ea"/>
              </a:rPr>
              <a:t>环形缓冲区(ring buffer</a:t>
            </a:r>
            <a:r>
              <a:rPr lang="en-US" altLang="zh-CN" sz="3200">
                <a:sym typeface="+mn-ea"/>
              </a:rPr>
              <a:t>/</a:t>
            </a:r>
            <a:r>
              <a:rPr lang="zh-CN" altLang="en-US" sz="3200">
                <a:sym typeface="+mn-ea"/>
              </a:rPr>
              <a:t>circle buffer)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长度为</a:t>
            </a:r>
            <a:r>
              <a:rPr lang="en-US" altLang="zh-CN" sz="2800">
                <a:sym typeface="+mn-ea"/>
              </a:rPr>
              <a:t>n</a:t>
            </a:r>
            <a:r>
              <a:rPr lang="zh-CN" altLang="en-US" sz="2800">
                <a:sym typeface="+mn-ea"/>
              </a:rPr>
              <a:t>，首尾相接，更好的并发性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790" y="4395470"/>
            <a:ext cx="2721610" cy="17310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缓冲池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ym typeface="+mn-ea"/>
              </a:rPr>
              <a:t>内核中缓冲区的特点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不同设备的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数据，缓冲区大小、结构不同 </a:t>
            </a:r>
            <a:r>
              <a:rPr lang="en-US" altLang="zh-CN">
                <a:sym typeface="+mn-ea"/>
              </a:rPr>
              <a:t>==</a:t>
            </a:r>
            <a:r>
              <a:rPr lang="zh-CN" altLang="en-US">
                <a:sym typeface="+mn-ea"/>
              </a:rPr>
              <a:t>》</a:t>
            </a:r>
            <a:r>
              <a:rPr lang="zh-CN" altLang="en-US" sz="2800">
                <a:sym typeface="+mn-ea"/>
              </a:rPr>
              <a:t>多种类型</a:t>
            </a:r>
          </a:p>
          <a:p>
            <a:pPr lvl="1"/>
            <a:r>
              <a:rPr lang="zh-CN" altLang="en-US">
                <a:sym typeface="+mn-ea"/>
              </a:rPr>
              <a:t>仅对内核中的程序而言，</a:t>
            </a:r>
            <a:r>
              <a:rPr lang="zh-CN" altLang="en-US" sz="2800">
                <a:sym typeface="+mn-ea"/>
              </a:rPr>
              <a:t>种类有限 </a:t>
            </a:r>
            <a:r>
              <a:rPr lang="en-US" altLang="zh-CN" sz="2800">
                <a:sym typeface="+mn-ea"/>
              </a:rPr>
              <a:t>==&gt; </a:t>
            </a:r>
            <a:r>
              <a:rPr lang="zh-CN" altLang="en-US" sz="2800">
                <a:sym typeface="+mn-ea"/>
              </a:rPr>
              <a:t>统一管理</a:t>
            </a:r>
          </a:p>
          <a:p>
            <a:r>
              <a:rPr lang="zh-CN" altLang="en-US">
                <a:sym typeface="+mn-ea"/>
              </a:rPr>
              <a:t>缓冲池</a:t>
            </a:r>
          </a:p>
          <a:p>
            <a:pPr lvl="1"/>
            <a:r>
              <a:rPr lang="zh-CN" altLang="en-US" sz="2800">
                <a:sym typeface="+mn-ea"/>
              </a:rPr>
              <a:t>定义：多个缓冲区的集合。</a:t>
            </a:r>
            <a:r>
              <a:rPr lang="zh-CN" altLang="en-US">
                <a:sym typeface="+mn-ea"/>
              </a:rPr>
              <a:t>程序</a:t>
            </a:r>
            <a:r>
              <a:rPr lang="zh-CN" altLang="en-US" sz="2800">
                <a:sym typeface="+mn-ea"/>
              </a:rPr>
              <a:t>需要时申请，用完后释放回来</a:t>
            </a:r>
          </a:p>
          <a:p>
            <a:pPr lvl="1"/>
            <a:r>
              <a:rPr lang="zh-CN" altLang="en-US" sz="2800">
                <a:sym typeface="+mn-ea"/>
              </a:rPr>
              <a:t>特点：内核各模块共享，集中管理，提高内存利用率</a:t>
            </a:r>
          </a:p>
          <a:p>
            <a:pPr lvl="1"/>
            <a:r>
              <a:rPr lang="zh-CN" altLang="en-US" sz="2800">
                <a:sym typeface="+mn-ea"/>
              </a:rPr>
              <a:t>使用方式：申请和释放，并提供统一的接口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高速缓存管理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>
                <a:sym typeface="+mn-ea"/>
              </a:rPr>
              <a:t>高速缓存(cache)</a:t>
            </a:r>
            <a:endParaRPr lang="zh-CN" altLang="en-US"/>
          </a:p>
          <a:p>
            <a:pPr lvl="1"/>
            <a:r>
              <a:rPr lang="zh-CN" altLang="en-US" sz="2700">
                <a:sym typeface="+mn-ea"/>
              </a:rPr>
              <a:t>临时存储区，容量小，速度快（相对来说），拷贝</a:t>
            </a:r>
          </a:p>
          <a:p>
            <a:pPr lvl="1"/>
            <a:r>
              <a:rPr lang="zh-CN" altLang="en-US" sz="2700">
                <a:sym typeface="+mn-ea"/>
              </a:rPr>
              <a:t>实例：</a:t>
            </a:r>
            <a:r>
              <a:rPr lang="en-US" altLang="zh-CN" sz="2700">
                <a:sym typeface="+mn-ea"/>
              </a:rPr>
              <a:t>CPU </a:t>
            </a:r>
            <a:r>
              <a:rPr lang="zh-CN" altLang="en-US" sz="2700">
                <a:sym typeface="+mn-ea"/>
              </a:rPr>
              <a:t>高速缓存，磁盘高速缓存</a:t>
            </a:r>
            <a:endParaRPr lang="zh-CN" altLang="en-US" sz="2700"/>
          </a:p>
          <a:p>
            <a:pPr algn="l">
              <a:buClrTx/>
              <a:buSzTx/>
              <a:buFontTx/>
            </a:pPr>
            <a:r>
              <a:rPr lang="zh-CN" altLang="en-US" sz="3200">
                <a:sym typeface="+mn-ea"/>
              </a:rPr>
              <a:t>内核</a:t>
            </a:r>
            <a:r>
              <a:rPr lang="en-US" altLang="zh-CN" sz="3200">
                <a:sym typeface="+mn-ea"/>
              </a:rPr>
              <a:t>IO</a:t>
            </a:r>
            <a:r>
              <a:rPr lang="zh-CN" altLang="en-US" sz="3200">
                <a:sym typeface="+mn-ea"/>
              </a:rPr>
              <a:t>子系统管理</a:t>
            </a:r>
          </a:p>
          <a:p>
            <a:pPr lvl="1"/>
            <a:r>
              <a:rPr lang="zh-CN" altLang="en-US" sz="2700">
                <a:sym typeface="+mn-ea"/>
              </a:rPr>
              <a:t>内存，作为外存和</a:t>
            </a:r>
            <a:r>
              <a:rPr lang="en-US" altLang="zh-CN" sz="2700">
                <a:sym typeface="+mn-ea"/>
              </a:rPr>
              <a:t>CPU</a:t>
            </a:r>
            <a:r>
              <a:rPr lang="zh-CN" altLang="en-US" sz="2700">
                <a:sym typeface="+mn-ea"/>
              </a:rPr>
              <a:t>之间的高速缓存</a:t>
            </a:r>
          </a:p>
          <a:p>
            <a:pPr algn="l">
              <a:buClrTx/>
              <a:buSzTx/>
              <a:buFontTx/>
            </a:pPr>
            <a:r>
              <a:rPr lang="zh-CN" altLang="en-US" sz="3200">
                <a:sym typeface="+mn-ea"/>
              </a:rPr>
              <a:t>各种高速缓存的共性问题</a:t>
            </a:r>
            <a:endParaRPr lang="zh-CN" altLang="en-US" sz="3200"/>
          </a:p>
          <a:p>
            <a:pPr lvl="1"/>
            <a:r>
              <a:rPr lang="zh-CN" altLang="en-US" sz="2700">
                <a:sym typeface="+mn-ea"/>
              </a:rPr>
              <a:t>局部性原理，置换，数据的一致性</a:t>
            </a:r>
            <a:endParaRPr lang="zh-CN" altLang="en-US" sz="210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高速缓存与缓冲区的区别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作用上</a:t>
            </a:r>
            <a:endParaRPr lang="zh-CN" altLang="en-US" sz="2700"/>
          </a:p>
          <a:p>
            <a:pPr lvl="1">
              <a:lnSpc>
                <a:spcPct val="120000"/>
              </a:lnSpc>
            </a:pPr>
            <a:r>
              <a:rPr lang="zh-CN" altLang="en-US">
                <a:sym typeface="+mn-ea"/>
              </a:rPr>
              <a:t>高速缓存为了提高效率</a:t>
            </a:r>
            <a:endParaRPr lang="zh-CN" altLang="en-US"/>
          </a:p>
          <a:p>
            <a:pPr lvl="1">
              <a:lnSpc>
                <a:spcPct val="120000"/>
              </a:lnSpc>
            </a:pPr>
            <a:r>
              <a:rPr lang="zh-CN" altLang="en-US">
                <a:sym typeface="+mn-ea"/>
              </a:rPr>
              <a:t>缓冲区用于通信双方数据的交换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 sz="3200">
                <a:sym typeface="+mn-ea"/>
              </a:rPr>
              <a:t>内容上</a:t>
            </a:r>
            <a:endParaRPr lang="zh-CN" altLang="en-US" sz="2700"/>
          </a:p>
          <a:p>
            <a:pPr lvl="1" algn="l">
              <a:lnSpc>
                <a:spcPct val="12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高速缓存中的内容是另一个存储器内容的备份</a:t>
            </a:r>
            <a:endParaRPr lang="zh-CN" altLang="en-US" sz="2800"/>
          </a:p>
          <a:p>
            <a:pPr lvl="1" algn="l">
              <a:lnSpc>
                <a:spcPct val="12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缓冲区中的数据是唯一的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 sz="3200">
                <a:sym typeface="+mn-ea"/>
              </a:rPr>
              <a:t>高速缓存，也可以同时是缓冲区，buffer-cache</a:t>
            </a:r>
            <a:endParaRPr lang="zh-CN" altLang="en-US" sz="3200"/>
          </a:p>
          <a:p>
            <a:pPr lvl="1" algn="l">
              <a:lnSpc>
                <a:spcPct val="120000"/>
              </a:lnSpc>
              <a:buClrTx/>
              <a:buSzTx/>
              <a:buFontTx/>
            </a:pPr>
            <a:r>
              <a:rPr lang="zh-CN" altLang="en-US" sz="2800">
                <a:sym typeface="+mn-ea"/>
              </a:rPr>
              <a:t>例如：内存中的文件块</a:t>
            </a:r>
            <a:endParaRPr lang="zh-CN" altLang="en-US" sz="2800"/>
          </a:p>
          <a:p>
            <a:endParaRPr lang="zh-CN" altLang="en-US" sz="18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设备的分类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sz="3555">
                <a:sym typeface="+mn-ea"/>
              </a:rPr>
              <a:t>从不同的角度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输入设备和输出设备；高速设备和低速设备；字符设备和块设备；随机访问和顺序访问设备；互斥使用和并发使用的设备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字符设备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字符传输，数据没有地址，字符流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块设备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块传输，寻址能力，外存</a:t>
            </a:r>
            <a:endParaRPr lang="zh-CN" altLang="en-US" sz="3110"/>
          </a:p>
        </p:txBody>
      </p:sp>
      <p:sp>
        <p:nvSpPr>
          <p:cNvPr id="4" name="文本框 3"/>
          <p:cNvSpPr txBox="1"/>
          <p:nvPr/>
        </p:nvSpPr>
        <p:spPr>
          <a:xfrm>
            <a:off x="5927725" y="5604510"/>
            <a:ext cx="5654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并不是完美的分类如时钟，显示器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设备分配与回收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例：打印机，互斥使用</a:t>
            </a:r>
            <a:endParaRPr lang="zh-CN" altLang="en-US" sz="3200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不能被多个进程并发使用的资源称为临界资源</a:t>
            </a:r>
            <a:endParaRPr lang="en-US" altLang="zh-CN" sz="3200"/>
          </a:p>
          <a:p>
            <a:pPr>
              <a:lnSpc>
                <a:spcPct val="150000"/>
              </a:lnSpc>
            </a:pPr>
            <a:r>
              <a:rPr lang="zh-CN" altLang="en-US" sz="3200">
                <a:sym typeface="+mn-ea"/>
              </a:rPr>
              <a:t>举措</a:t>
            </a:r>
          </a:p>
          <a:p>
            <a:pPr lvl="1">
              <a:lnSpc>
                <a:spcPct val="150000"/>
              </a:lnSpc>
            </a:pPr>
            <a:r>
              <a:rPr lang="zh-CN" altLang="en-US" b="1">
                <a:sym typeface="+mn-ea"/>
              </a:rPr>
              <a:t>操作系统：设备的申请、分配、使用、释放、回收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分配，回收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描述设备的状态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假脱机输入输出</a:t>
            </a:r>
            <a:r>
              <a:rPr lang="en-US" altLang="zh-CN">
                <a:sym typeface="+mn-ea"/>
              </a:rPr>
              <a:t>(Spooling)</a:t>
            </a:r>
            <a:endParaRPr lang="zh-CN" altLang="en-US"/>
          </a:p>
        </p:txBody>
      </p:sp>
      <p:sp>
        <p:nvSpPr>
          <p:cNvPr id="5" name="文本框 1"/>
          <p:cNvSpPr txBox="1"/>
          <p:nvPr/>
        </p:nvSpPr>
        <p:spPr>
          <a:xfrm>
            <a:off x="1527175" y="1928495"/>
            <a:ext cx="694690" cy="65913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CPU</a:t>
            </a:r>
          </a:p>
        </p:txBody>
      </p:sp>
      <p:sp>
        <p:nvSpPr>
          <p:cNvPr id="6" name="文本框 2"/>
          <p:cNvSpPr txBox="1"/>
          <p:nvPr/>
        </p:nvSpPr>
        <p:spPr>
          <a:xfrm>
            <a:off x="2310765" y="3288665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打印机</a:t>
            </a:r>
          </a:p>
        </p:txBody>
      </p:sp>
      <p:sp>
        <p:nvSpPr>
          <p:cNvPr id="7" name="任意多边形 3"/>
          <p:cNvSpPr/>
          <p:nvPr/>
        </p:nvSpPr>
        <p:spPr>
          <a:xfrm>
            <a:off x="2298065" y="3245485"/>
            <a:ext cx="749300" cy="664210"/>
          </a:xfrm>
          <a:custGeom>
            <a:avLst/>
            <a:gdLst>
              <a:gd name="connisteX0" fmla="*/ 0 w 518160"/>
              <a:gd name="connsiteY0" fmla="*/ 256540 h 256540"/>
              <a:gd name="connisteX1" fmla="*/ 0 w 518160"/>
              <a:gd name="connsiteY1" fmla="*/ 0 h 256540"/>
              <a:gd name="connisteX2" fmla="*/ 518160 w 518160"/>
              <a:gd name="connsiteY2" fmla="*/ 0 h 256540"/>
              <a:gd name="connisteX3" fmla="*/ 518160 w 518160"/>
              <a:gd name="connsiteY3" fmla="*/ 230505 h 2565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256540">
                <a:moveTo>
                  <a:pt x="0" y="2565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23050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任意多边形 4"/>
          <p:cNvSpPr/>
          <p:nvPr/>
        </p:nvSpPr>
        <p:spPr>
          <a:xfrm>
            <a:off x="2298065" y="3824605"/>
            <a:ext cx="749300" cy="197485"/>
          </a:xfrm>
          <a:custGeom>
            <a:avLst/>
            <a:gdLst>
              <a:gd name="connisteX0" fmla="*/ 518160 w 518160"/>
              <a:gd name="connsiteY0" fmla="*/ 2011 h 64207"/>
              <a:gd name="connisteX1" fmla="*/ 359410 w 518160"/>
              <a:gd name="connsiteY1" fmla="*/ 7091 h 64207"/>
              <a:gd name="connisteX2" fmla="*/ 184785 w 518160"/>
              <a:gd name="connsiteY2" fmla="*/ 63606 h 64207"/>
              <a:gd name="connisteX3" fmla="*/ 0 w 518160"/>
              <a:gd name="connsiteY3" fmla="*/ 33126 h 6420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64208">
                <a:moveTo>
                  <a:pt x="518160" y="2011"/>
                </a:moveTo>
                <a:cubicBezTo>
                  <a:pt x="489585" y="2011"/>
                  <a:pt x="426085" y="-4974"/>
                  <a:pt x="359410" y="7091"/>
                </a:cubicBezTo>
                <a:cubicBezTo>
                  <a:pt x="292735" y="19156"/>
                  <a:pt x="256540" y="58526"/>
                  <a:pt x="184785" y="63606"/>
                </a:cubicBezTo>
                <a:cubicBezTo>
                  <a:pt x="113030" y="68686"/>
                  <a:pt x="33655" y="40111"/>
                  <a:pt x="0" y="33126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任意多边形 5"/>
          <p:cNvSpPr/>
          <p:nvPr/>
        </p:nvSpPr>
        <p:spPr>
          <a:xfrm>
            <a:off x="609600" y="3192780"/>
            <a:ext cx="708660" cy="731520"/>
          </a:xfrm>
          <a:custGeom>
            <a:avLst/>
            <a:gdLst>
              <a:gd name="connsiteX0" fmla="*/ 0 w 719"/>
              <a:gd name="connsiteY0" fmla="*/ 444 h 445"/>
              <a:gd name="connsiteX1" fmla="*/ 0 w 719"/>
              <a:gd name="connsiteY1" fmla="*/ 80 h 445"/>
              <a:gd name="connsiteX2" fmla="*/ 97 w 719"/>
              <a:gd name="connsiteY2" fmla="*/ 0 h 445"/>
              <a:gd name="connsiteX3" fmla="*/ 719 w 719"/>
              <a:gd name="connsiteY3" fmla="*/ 0 h 445"/>
              <a:gd name="connsiteX4" fmla="*/ 719 w 719"/>
              <a:gd name="connsiteY4" fmla="*/ 437 h 445"/>
              <a:gd name="connsiteX5" fmla="*/ 0 w 719"/>
              <a:gd name="connsiteY5" fmla="*/ 445 h 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" h="445">
                <a:moveTo>
                  <a:pt x="0" y="444"/>
                </a:moveTo>
                <a:lnTo>
                  <a:pt x="0" y="80"/>
                </a:lnTo>
                <a:lnTo>
                  <a:pt x="97" y="0"/>
                </a:lnTo>
                <a:lnTo>
                  <a:pt x="719" y="0"/>
                </a:lnTo>
                <a:lnTo>
                  <a:pt x="719" y="437"/>
                </a:lnTo>
                <a:lnTo>
                  <a:pt x="0" y="44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文本框 6"/>
          <p:cNvSpPr txBox="1"/>
          <p:nvPr/>
        </p:nvSpPr>
        <p:spPr>
          <a:xfrm>
            <a:off x="627380" y="3283585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卡片机</a:t>
            </a:r>
          </a:p>
        </p:txBody>
      </p:sp>
      <p:sp>
        <p:nvSpPr>
          <p:cNvPr id="11" name="文本框 7"/>
          <p:cNvSpPr txBox="1"/>
          <p:nvPr/>
        </p:nvSpPr>
        <p:spPr>
          <a:xfrm>
            <a:off x="3733800" y="1864360"/>
            <a:ext cx="694690" cy="65913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CPU</a:t>
            </a:r>
          </a:p>
        </p:txBody>
      </p:sp>
      <p:sp>
        <p:nvSpPr>
          <p:cNvPr id="12" name="文本框 8"/>
          <p:cNvSpPr txBox="1"/>
          <p:nvPr/>
        </p:nvSpPr>
        <p:spPr>
          <a:xfrm>
            <a:off x="5809615" y="1992630"/>
            <a:ext cx="769620" cy="539115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satellite</a:t>
            </a:r>
          </a:p>
        </p:txBody>
      </p:sp>
      <p:cxnSp>
        <p:nvCxnSpPr>
          <p:cNvPr id="13" name="直接连接符 9"/>
          <p:cNvCxnSpPr/>
          <p:nvPr/>
        </p:nvCxnSpPr>
        <p:spPr>
          <a:xfrm>
            <a:off x="3860800" y="3245485"/>
            <a:ext cx="37465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0"/>
          <p:cNvSpPr/>
          <p:nvPr/>
        </p:nvSpPr>
        <p:spPr>
          <a:xfrm>
            <a:off x="3789045" y="3247390"/>
            <a:ext cx="183515" cy="3060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椭圆 11"/>
          <p:cNvSpPr/>
          <p:nvPr/>
        </p:nvSpPr>
        <p:spPr>
          <a:xfrm>
            <a:off x="4135755" y="3260725"/>
            <a:ext cx="183515" cy="3060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文本框 12"/>
          <p:cNvSpPr txBox="1"/>
          <p:nvPr/>
        </p:nvSpPr>
        <p:spPr>
          <a:xfrm>
            <a:off x="3751580" y="3509010"/>
            <a:ext cx="615950" cy="53911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磁带机</a:t>
            </a:r>
            <a:endParaRPr lang="en-US" altLang="zh-CN" sz="1600" kern="100">
              <a:noFill/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7" name="直接连接符 14"/>
          <p:cNvCxnSpPr/>
          <p:nvPr/>
        </p:nvCxnSpPr>
        <p:spPr>
          <a:xfrm>
            <a:off x="5393690" y="3240405"/>
            <a:ext cx="37465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5321300" y="3242310"/>
            <a:ext cx="183515" cy="3060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椭圆 13"/>
          <p:cNvSpPr/>
          <p:nvPr/>
        </p:nvSpPr>
        <p:spPr>
          <a:xfrm>
            <a:off x="5668645" y="3255645"/>
            <a:ext cx="183515" cy="30607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文本框 15"/>
          <p:cNvSpPr txBox="1"/>
          <p:nvPr/>
        </p:nvSpPr>
        <p:spPr>
          <a:xfrm>
            <a:off x="5283835" y="3503930"/>
            <a:ext cx="615950" cy="53911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磁带机</a:t>
            </a:r>
            <a:endParaRPr lang="en-US" altLang="zh-CN" sz="1600" kern="100">
              <a:noFill/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" name="任意多边形 17"/>
          <p:cNvSpPr/>
          <p:nvPr/>
        </p:nvSpPr>
        <p:spPr>
          <a:xfrm>
            <a:off x="6200775" y="3063240"/>
            <a:ext cx="708660" cy="731520"/>
          </a:xfrm>
          <a:custGeom>
            <a:avLst/>
            <a:gdLst>
              <a:gd name="connsiteX0" fmla="*/ 0 w 719"/>
              <a:gd name="connsiteY0" fmla="*/ 444 h 445"/>
              <a:gd name="connsiteX1" fmla="*/ 0 w 719"/>
              <a:gd name="connsiteY1" fmla="*/ 80 h 445"/>
              <a:gd name="connsiteX2" fmla="*/ 97 w 719"/>
              <a:gd name="connsiteY2" fmla="*/ 0 h 445"/>
              <a:gd name="connsiteX3" fmla="*/ 719 w 719"/>
              <a:gd name="connsiteY3" fmla="*/ 0 h 445"/>
              <a:gd name="connsiteX4" fmla="*/ 719 w 719"/>
              <a:gd name="connsiteY4" fmla="*/ 437 h 445"/>
              <a:gd name="connsiteX5" fmla="*/ 0 w 719"/>
              <a:gd name="connsiteY5" fmla="*/ 445 h 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" h="445">
                <a:moveTo>
                  <a:pt x="0" y="444"/>
                </a:moveTo>
                <a:lnTo>
                  <a:pt x="0" y="80"/>
                </a:lnTo>
                <a:lnTo>
                  <a:pt x="97" y="0"/>
                </a:lnTo>
                <a:lnTo>
                  <a:pt x="719" y="0"/>
                </a:lnTo>
                <a:lnTo>
                  <a:pt x="719" y="437"/>
                </a:lnTo>
                <a:lnTo>
                  <a:pt x="0" y="44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文本框 18"/>
          <p:cNvSpPr txBox="1"/>
          <p:nvPr/>
        </p:nvSpPr>
        <p:spPr>
          <a:xfrm>
            <a:off x="6218555" y="3153410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卡片机</a:t>
            </a:r>
          </a:p>
        </p:txBody>
      </p:sp>
      <p:sp>
        <p:nvSpPr>
          <p:cNvPr id="23" name="文本框 19"/>
          <p:cNvSpPr txBox="1"/>
          <p:nvPr/>
        </p:nvSpPr>
        <p:spPr>
          <a:xfrm>
            <a:off x="7218045" y="3092450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打印机</a:t>
            </a:r>
          </a:p>
        </p:txBody>
      </p:sp>
      <p:sp>
        <p:nvSpPr>
          <p:cNvPr id="24" name="任意多边形 20"/>
          <p:cNvSpPr/>
          <p:nvPr/>
        </p:nvSpPr>
        <p:spPr>
          <a:xfrm>
            <a:off x="7204710" y="3049905"/>
            <a:ext cx="749300" cy="664210"/>
          </a:xfrm>
          <a:custGeom>
            <a:avLst/>
            <a:gdLst>
              <a:gd name="connisteX0" fmla="*/ 0 w 518160"/>
              <a:gd name="connsiteY0" fmla="*/ 256540 h 256540"/>
              <a:gd name="connisteX1" fmla="*/ 0 w 518160"/>
              <a:gd name="connsiteY1" fmla="*/ 0 h 256540"/>
              <a:gd name="connisteX2" fmla="*/ 518160 w 518160"/>
              <a:gd name="connsiteY2" fmla="*/ 0 h 256540"/>
              <a:gd name="connisteX3" fmla="*/ 518160 w 518160"/>
              <a:gd name="connsiteY3" fmla="*/ 230505 h 2565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256540">
                <a:moveTo>
                  <a:pt x="0" y="2565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23050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任意多边形 21"/>
          <p:cNvSpPr/>
          <p:nvPr/>
        </p:nvSpPr>
        <p:spPr>
          <a:xfrm>
            <a:off x="7204710" y="3629025"/>
            <a:ext cx="749300" cy="197485"/>
          </a:xfrm>
          <a:custGeom>
            <a:avLst/>
            <a:gdLst>
              <a:gd name="connisteX0" fmla="*/ 518160 w 518160"/>
              <a:gd name="connsiteY0" fmla="*/ 2011 h 64207"/>
              <a:gd name="connisteX1" fmla="*/ 359410 w 518160"/>
              <a:gd name="connsiteY1" fmla="*/ 7091 h 64207"/>
              <a:gd name="connisteX2" fmla="*/ 184785 w 518160"/>
              <a:gd name="connsiteY2" fmla="*/ 63606 h 64207"/>
              <a:gd name="connisteX3" fmla="*/ 0 w 518160"/>
              <a:gd name="connsiteY3" fmla="*/ 33126 h 6420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64208">
                <a:moveTo>
                  <a:pt x="518160" y="2011"/>
                </a:moveTo>
                <a:cubicBezTo>
                  <a:pt x="489585" y="2011"/>
                  <a:pt x="426085" y="-4974"/>
                  <a:pt x="359410" y="7091"/>
                </a:cubicBezTo>
                <a:cubicBezTo>
                  <a:pt x="292735" y="19156"/>
                  <a:pt x="256540" y="58526"/>
                  <a:pt x="184785" y="63606"/>
                </a:cubicBezTo>
                <a:cubicBezTo>
                  <a:pt x="113030" y="68686"/>
                  <a:pt x="33655" y="40111"/>
                  <a:pt x="0" y="33126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直接连接符 22"/>
          <p:cNvCxnSpPr>
            <a:endCxn id="5" idx="2"/>
          </p:cNvCxnSpPr>
          <p:nvPr/>
        </p:nvCxnSpPr>
        <p:spPr>
          <a:xfrm flipV="1">
            <a:off x="991870" y="2587625"/>
            <a:ext cx="875030" cy="59499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3"/>
          <p:cNvCxnSpPr>
            <a:endCxn id="5" idx="2"/>
          </p:cNvCxnSpPr>
          <p:nvPr/>
        </p:nvCxnSpPr>
        <p:spPr>
          <a:xfrm flipH="1" flipV="1">
            <a:off x="1866900" y="2587625"/>
            <a:ext cx="794385" cy="67119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4"/>
          <p:cNvCxnSpPr>
            <a:endCxn id="11" idx="2"/>
          </p:cNvCxnSpPr>
          <p:nvPr/>
        </p:nvCxnSpPr>
        <p:spPr>
          <a:xfrm flipV="1">
            <a:off x="4069715" y="2523490"/>
            <a:ext cx="12065" cy="61341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5"/>
          <p:cNvCxnSpPr>
            <a:endCxn id="12" idx="2"/>
          </p:cNvCxnSpPr>
          <p:nvPr/>
        </p:nvCxnSpPr>
        <p:spPr>
          <a:xfrm flipV="1">
            <a:off x="5683885" y="2531745"/>
            <a:ext cx="510540" cy="65913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6"/>
          <p:cNvCxnSpPr>
            <a:endCxn id="12" idx="2"/>
          </p:cNvCxnSpPr>
          <p:nvPr/>
        </p:nvCxnSpPr>
        <p:spPr>
          <a:xfrm flipH="1" flipV="1">
            <a:off x="6194425" y="2531745"/>
            <a:ext cx="451485" cy="52260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7"/>
          <p:cNvCxnSpPr>
            <a:endCxn id="12" idx="2"/>
          </p:cNvCxnSpPr>
          <p:nvPr/>
        </p:nvCxnSpPr>
        <p:spPr>
          <a:xfrm flipH="1" flipV="1">
            <a:off x="6194425" y="2531745"/>
            <a:ext cx="1435735" cy="504825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左右箭头 28"/>
          <p:cNvSpPr/>
          <p:nvPr/>
        </p:nvSpPr>
        <p:spPr>
          <a:xfrm>
            <a:off x="4499610" y="3324860"/>
            <a:ext cx="676910" cy="195580"/>
          </a:xfrm>
          <a:prstGeom prst="leftRight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文本框 29"/>
          <p:cNvSpPr txBox="1"/>
          <p:nvPr/>
        </p:nvSpPr>
        <p:spPr>
          <a:xfrm>
            <a:off x="771525" y="4242435"/>
            <a:ext cx="192405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联机输入输出</a:t>
            </a:r>
          </a:p>
        </p:txBody>
      </p:sp>
      <p:sp>
        <p:nvSpPr>
          <p:cNvPr id="34" name="文本框 30"/>
          <p:cNvSpPr txBox="1"/>
          <p:nvPr/>
        </p:nvSpPr>
        <p:spPr>
          <a:xfrm>
            <a:off x="4655185" y="4286250"/>
            <a:ext cx="192405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脱机输入输出</a:t>
            </a:r>
          </a:p>
        </p:txBody>
      </p:sp>
      <p:grpSp>
        <p:nvGrpSpPr>
          <p:cNvPr id="51" name="组合 51"/>
          <p:cNvGrpSpPr/>
          <p:nvPr/>
        </p:nvGrpSpPr>
        <p:grpSpPr>
          <a:xfrm>
            <a:off x="4627880" y="2655570"/>
            <a:ext cx="410845" cy="522605"/>
            <a:chOff x="1428" y="5163"/>
            <a:chExt cx="417" cy="318"/>
          </a:xfrm>
          <a:noFill/>
        </p:grpSpPr>
        <p:sp>
          <p:nvSpPr>
            <p:cNvPr id="35" name="椭圆 31"/>
            <p:cNvSpPr/>
            <p:nvPr/>
          </p:nvSpPr>
          <p:spPr>
            <a:xfrm>
              <a:off x="1448" y="5163"/>
              <a:ext cx="119" cy="119"/>
            </a:xfrm>
            <a:prstGeom prst="ellipse">
              <a:avLst/>
            </a:prstGeom>
            <a:grpFill/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cxnSp>
          <p:nvCxnSpPr>
            <p:cNvPr id="36" name="直接连接符 33"/>
            <p:cNvCxnSpPr>
              <a:stCxn id="35" idx="4"/>
            </p:cNvCxnSpPr>
            <p:nvPr/>
          </p:nvCxnSpPr>
          <p:spPr>
            <a:xfrm>
              <a:off x="1508" y="5282"/>
              <a:ext cx="0" cy="116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H="1">
              <a:off x="1428" y="5277"/>
              <a:ext cx="74" cy="8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35" idx="4"/>
            </p:cNvCxnSpPr>
            <p:nvPr/>
          </p:nvCxnSpPr>
          <p:spPr>
            <a:xfrm>
              <a:off x="1508" y="5282"/>
              <a:ext cx="81" cy="6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/>
            <p:nvPr/>
          </p:nvCxnSpPr>
          <p:spPr>
            <a:xfrm flipH="1">
              <a:off x="1439" y="5399"/>
              <a:ext cx="74" cy="8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/>
            <p:nvPr/>
          </p:nvCxnSpPr>
          <p:spPr>
            <a:xfrm flipH="1" flipV="1">
              <a:off x="1517" y="5402"/>
              <a:ext cx="59" cy="7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50"/>
            <p:cNvGrpSpPr/>
            <p:nvPr/>
          </p:nvGrpSpPr>
          <p:grpSpPr>
            <a:xfrm>
              <a:off x="1577" y="5343"/>
              <a:ext cx="269" cy="120"/>
              <a:chOff x="6376" y="6634"/>
              <a:chExt cx="538" cy="195"/>
            </a:xfrm>
            <a:grpFill/>
          </p:grpSpPr>
          <p:cxnSp>
            <p:nvCxnSpPr>
              <p:cNvPr id="49" name="直接连接符 49"/>
              <p:cNvCxnSpPr/>
              <p:nvPr/>
            </p:nvCxnSpPr>
            <p:spPr>
              <a:xfrm>
                <a:off x="6449" y="6634"/>
                <a:ext cx="380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8"/>
              <p:cNvSpPr/>
              <p:nvPr/>
            </p:nvSpPr>
            <p:spPr>
              <a:xfrm>
                <a:off x="6376" y="6635"/>
                <a:ext cx="186" cy="18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7" name="椭圆 47"/>
              <p:cNvSpPr/>
              <p:nvPr/>
            </p:nvSpPr>
            <p:spPr>
              <a:xfrm>
                <a:off x="6728" y="6643"/>
                <a:ext cx="186" cy="18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</p:grpSp>
      <p:sp>
        <p:nvSpPr>
          <p:cNvPr id="41" name="文本框 1"/>
          <p:cNvSpPr txBox="1"/>
          <p:nvPr/>
        </p:nvSpPr>
        <p:spPr>
          <a:xfrm>
            <a:off x="9698355" y="1723390"/>
            <a:ext cx="694690" cy="65913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CPU</a:t>
            </a:r>
          </a:p>
        </p:txBody>
      </p:sp>
      <p:sp>
        <p:nvSpPr>
          <p:cNvPr id="42" name="文本框 2"/>
          <p:cNvSpPr txBox="1"/>
          <p:nvPr/>
        </p:nvSpPr>
        <p:spPr>
          <a:xfrm>
            <a:off x="10824845" y="3283585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打印机</a:t>
            </a:r>
          </a:p>
        </p:txBody>
      </p:sp>
      <p:sp>
        <p:nvSpPr>
          <p:cNvPr id="43" name="任意多边形 3"/>
          <p:cNvSpPr/>
          <p:nvPr/>
        </p:nvSpPr>
        <p:spPr>
          <a:xfrm>
            <a:off x="10812145" y="3240405"/>
            <a:ext cx="749300" cy="664210"/>
          </a:xfrm>
          <a:custGeom>
            <a:avLst/>
            <a:gdLst>
              <a:gd name="connisteX0" fmla="*/ 0 w 518160"/>
              <a:gd name="connsiteY0" fmla="*/ 256540 h 256540"/>
              <a:gd name="connisteX1" fmla="*/ 0 w 518160"/>
              <a:gd name="connsiteY1" fmla="*/ 0 h 256540"/>
              <a:gd name="connisteX2" fmla="*/ 518160 w 518160"/>
              <a:gd name="connsiteY2" fmla="*/ 0 h 256540"/>
              <a:gd name="connisteX3" fmla="*/ 518160 w 518160"/>
              <a:gd name="connsiteY3" fmla="*/ 230505 h 2565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256540">
                <a:moveTo>
                  <a:pt x="0" y="256540"/>
                </a:moveTo>
                <a:lnTo>
                  <a:pt x="0" y="0"/>
                </a:lnTo>
                <a:lnTo>
                  <a:pt x="518160" y="0"/>
                </a:lnTo>
                <a:lnTo>
                  <a:pt x="518160" y="23050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任意多边形 4"/>
          <p:cNvSpPr/>
          <p:nvPr/>
        </p:nvSpPr>
        <p:spPr>
          <a:xfrm>
            <a:off x="10812145" y="3819525"/>
            <a:ext cx="749300" cy="197485"/>
          </a:xfrm>
          <a:custGeom>
            <a:avLst/>
            <a:gdLst>
              <a:gd name="connisteX0" fmla="*/ 518160 w 518160"/>
              <a:gd name="connsiteY0" fmla="*/ 2011 h 64207"/>
              <a:gd name="connisteX1" fmla="*/ 359410 w 518160"/>
              <a:gd name="connsiteY1" fmla="*/ 7091 h 64207"/>
              <a:gd name="connisteX2" fmla="*/ 184785 w 518160"/>
              <a:gd name="connsiteY2" fmla="*/ 63606 h 64207"/>
              <a:gd name="connisteX3" fmla="*/ 0 w 518160"/>
              <a:gd name="connsiteY3" fmla="*/ 33126 h 6420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18160" h="64208">
                <a:moveTo>
                  <a:pt x="518160" y="2011"/>
                </a:moveTo>
                <a:cubicBezTo>
                  <a:pt x="489585" y="2011"/>
                  <a:pt x="426085" y="-4974"/>
                  <a:pt x="359410" y="7091"/>
                </a:cubicBezTo>
                <a:cubicBezTo>
                  <a:pt x="292735" y="19156"/>
                  <a:pt x="256540" y="58526"/>
                  <a:pt x="184785" y="63606"/>
                </a:cubicBezTo>
                <a:cubicBezTo>
                  <a:pt x="113030" y="68686"/>
                  <a:pt x="33655" y="40111"/>
                  <a:pt x="0" y="33126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任意多边形 5"/>
          <p:cNvSpPr/>
          <p:nvPr/>
        </p:nvSpPr>
        <p:spPr>
          <a:xfrm>
            <a:off x="8677910" y="3187700"/>
            <a:ext cx="708660" cy="731520"/>
          </a:xfrm>
          <a:custGeom>
            <a:avLst/>
            <a:gdLst>
              <a:gd name="connsiteX0" fmla="*/ 0 w 719"/>
              <a:gd name="connsiteY0" fmla="*/ 444 h 445"/>
              <a:gd name="connsiteX1" fmla="*/ 0 w 719"/>
              <a:gd name="connsiteY1" fmla="*/ 80 h 445"/>
              <a:gd name="connsiteX2" fmla="*/ 97 w 719"/>
              <a:gd name="connsiteY2" fmla="*/ 0 h 445"/>
              <a:gd name="connsiteX3" fmla="*/ 719 w 719"/>
              <a:gd name="connsiteY3" fmla="*/ 0 h 445"/>
              <a:gd name="connsiteX4" fmla="*/ 719 w 719"/>
              <a:gd name="connsiteY4" fmla="*/ 437 h 445"/>
              <a:gd name="connsiteX5" fmla="*/ 0 w 719"/>
              <a:gd name="connsiteY5" fmla="*/ 445 h 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" h="445">
                <a:moveTo>
                  <a:pt x="0" y="444"/>
                </a:moveTo>
                <a:lnTo>
                  <a:pt x="0" y="80"/>
                </a:lnTo>
                <a:lnTo>
                  <a:pt x="97" y="0"/>
                </a:lnTo>
                <a:lnTo>
                  <a:pt x="719" y="0"/>
                </a:lnTo>
                <a:lnTo>
                  <a:pt x="719" y="437"/>
                </a:lnTo>
                <a:lnTo>
                  <a:pt x="0" y="445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文本框 6"/>
          <p:cNvSpPr txBox="1"/>
          <p:nvPr/>
        </p:nvSpPr>
        <p:spPr>
          <a:xfrm>
            <a:off x="8720455" y="3278505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卡片机</a:t>
            </a:r>
          </a:p>
        </p:txBody>
      </p:sp>
      <p:cxnSp>
        <p:nvCxnSpPr>
          <p:cNvPr id="52" name="直接连接符 22"/>
          <p:cNvCxnSpPr>
            <a:endCxn id="41" idx="2"/>
          </p:cNvCxnSpPr>
          <p:nvPr/>
        </p:nvCxnSpPr>
        <p:spPr>
          <a:xfrm flipV="1">
            <a:off x="9057005" y="2382520"/>
            <a:ext cx="988695" cy="80772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23"/>
          <p:cNvCxnSpPr>
            <a:endCxn id="41" idx="2"/>
          </p:cNvCxnSpPr>
          <p:nvPr/>
        </p:nvCxnSpPr>
        <p:spPr>
          <a:xfrm flipH="1" flipV="1">
            <a:off x="10045700" y="2382520"/>
            <a:ext cx="1141730" cy="868045"/>
          </a:xfrm>
          <a:prstGeom prst="line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29"/>
          <p:cNvSpPr txBox="1"/>
          <p:nvPr/>
        </p:nvSpPr>
        <p:spPr>
          <a:xfrm>
            <a:off x="8677910" y="4237355"/>
            <a:ext cx="290449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spooling</a:t>
            </a:r>
            <a:r>
              <a:rPr lang="zh-CN" altLang="en-US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，假脱机</a:t>
            </a:r>
          </a:p>
        </p:txBody>
      </p:sp>
      <p:sp>
        <p:nvSpPr>
          <p:cNvPr id="55" name="圆柱形 54"/>
          <p:cNvSpPr/>
          <p:nvPr/>
        </p:nvSpPr>
        <p:spPr>
          <a:xfrm>
            <a:off x="9719945" y="3176270"/>
            <a:ext cx="774700" cy="744220"/>
          </a:xfrm>
          <a:prstGeom prst="can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6"/>
          <p:cNvSpPr txBox="1"/>
          <p:nvPr/>
        </p:nvSpPr>
        <p:spPr>
          <a:xfrm>
            <a:off x="9774555" y="3383915"/>
            <a:ext cx="665480" cy="54292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磁盘</a:t>
            </a:r>
          </a:p>
        </p:txBody>
      </p:sp>
      <p:sp>
        <p:nvSpPr>
          <p:cNvPr id="57" name="矩形 56"/>
          <p:cNvSpPr/>
          <p:nvPr/>
        </p:nvSpPr>
        <p:spPr>
          <a:xfrm>
            <a:off x="10081260" y="3392805"/>
            <a:ext cx="132080" cy="10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endCxn id="57" idx="0"/>
          </p:cNvCxnSpPr>
          <p:nvPr/>
        </p:nvCxnSpPr>
        <p:spPr>
          <a:xfrm>
            <a:off x="10020935" y="2358390"/>
            <a:ext cx="126365" cy="103441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7" idx="3"/>
          </p:cNvCxnSpPr>
          <p:nvPr/>
        </p:nvCxnSpPr>
        <p:spPr>
          <a:xfrm flipV="1">
            <a:off x="10213340" y="3423285"/>
            <a:ext cx="598805" cy="2032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23265" y="1026795"/>
            <a:ext cx="1078928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ym typeface="+mn-ea"/>
              </a:rPr>
              <a:t>外围设备同时联机操作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Simultaneous Peripheral Operations On-Line，</a:t>
            </a:r>
            <a:r>
              <a:rPr lang="en-US" altLang="zh-CN" sz="2400">
                <a:sym typeface="+mn-ea"/>
              </a:rPr>
              <a:t>Spool)</a:t>
            </a:r>
            <a:endParaRPr lang="zh-CN" altLang="en-US" sz="2400"/>
          </a:p>
        </p:txBody>
      </p:sp>
      <p:sp>
        <p:nvSpPr>
          <p:cNvPr id="63" name="文本框 62"/>
          <p:cNvSpPr txBox="1"/>
          <p:nvPr/>
        </p:nvSpPr>
        <p:spPr>
          <a:xfrm>
            <a:off x="771525" y="5495925"/>
            <a:ext cx="14020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>
                <a:sym typeface="+mn-ea"/>
              </a:rPr>
              <a:t>虚拟设备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假脱机输入输出的实现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进程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开机时启动、后台运行、无交互，直至关机</a:t>
            </a: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这样的进程称为守护进程(daemon)</a:t>
            </a:r>
            <a:endParaRPr lang="zh-CN" altLang="en-US" sz="270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用户进程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阻塞的问题：申请(申请不会阻塞)；读写(实际阻塞在磁盘I/O)</a:t>
            </a: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缓冲区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错误处理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 sz="3200">
                <a:sym typeface="+mn-ea"/>
              </a:rPr>
              <a:t>IO</a:t>
            </a:r>
            <a:r>
              <a:rPr lang="zh-CN" altLang="en-US" sz="3200">
                <a:sym typeface="+mn-ea"/>
              </a:rPr>
              <a:t>设备错误特点</a:t>
            </a:r>
          </a:p>
          <a:p>
            <a:pPr lvl="1"/>
            <a:r>
              <a:rPr lang="zh-CN" altLang="en-US" sz="2800">
                <a:sym typeface="+mn-ea"/>
              </a:rPr>
              <a:t>种类繁多，可以补救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非核心部件</a:t>
            </a:r>
            <a:r>
              <a:rPr lang="en-US" altLang="zh-CN" sz="2800">
                <a:sym typeface="+mn-ea"/>
              </a:rPr>
              <a:t>)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错误种类</a:t>
            </a:r>
          </a:p>
          <a:p>
            <a:pPr lvl="1"/>
            <a:r>
              <a:rPr lang="zh-CN" altLang="en-US">
                <a:sym typeface="+mn-ea"/>
              </a:rPr>
              <a:t>程序错误：由程序引起的，如传送给外设的参数错误</a:t>
            </a:r>
          </a:p>
          <a:p>
            <a:pPr lvl="1"/>
            <a:r>
              <a:rPr lang="zh-CN" altLang="en-US">
                <a:sym typeface="+mn-ea"/>
              </a:rPr>
              <a:t>设备随机性错误：噪音，奇偶校验错等</a:t>
            </a:r>
          </a:p>
          <a:p>
            <a:r>
              <a:rPr lang="zh-CN" altLang="en-US" sz="3200">
                <a:sym typeface="+mn-ea"/>
              </a:rPr>
              <a:t>解决方法</a:t>
            </a:r>
          </a:p>
          <a:p>
            <a:pPr lvl="1"/>
            <a:r>
              <a:rPr lang="zh-CN" altLang="en-US">
                <a:sym typeface="+mn-ea"/>
              </a:rPr>
              <a:t>驱动程序自己解决；提交内核；应用程序；用户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7.7 </a:t>
            </a:r>
            <a:r>
              <a:rPr lang="zh-CN" altLang="en-US"/>
              <a:t>应用程序</a:t>
            </a:r>
            <a:r>
              <a:rPr lang="en-US" altLang="zh-CN"/>
              <a:t>IO</a:t>
            </a:r>
            <a:r>
              <a:rPr lang="zh-CN" altLang="en-US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软件接口概述</a:t>
            </a:r>
          </a:p>
          <a:p>
            <a:r>
              <a:rPr lang="zh-CN" altLang="en-US">
                <a:sym typeface="+mn-ea"/>
              </a:rPr>
              <a:t>字符设备接口</a:t>
            </a:r>
          </a:p>
          <a:p>
            <a:r>
              <a:rPr lang="zh-CN" altLang="en-US">
                <a:sym typeface="+mn-ea"/>
              </a:rPr>
              <a:t>块设备接口</a:t>
            </a:r>
          </a:p>
          <a:p>
            <a:r>
              <a:rPr lang="zh-CN" altLang="en-US">
                <a:sym typeface="+mn-ea"/>
              </a:rPr>
              <a:t>网络设备接口</a:t>
            </a:r>
            <a:endParaRPr lang="zh-CN" altLang="en-US"/>
          </a:p>
          <a:p>
            <a:r>
              <a:rPr lang="zh-CN" altLang="en-US">
                <a:sym typeface="+mn-ea"/>
              </a:rPr>
              <a:t>进程与设备的时序关系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IO</a:t>
            </a:r>
            <a:r>
              <a:rPr lang="zh-CN" altLang="en-US"/>
              <a:t>软件接口类型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驱动程序</a:t>
            </a:r>
          </a:p>
          <a:p>
            <a:pPr lvl="1"/>
            <a:r>
              <a:rPr lang="zh-CN" altLang="en-US">
                <a:sym typeface="+mn-ea"/>
              </a:rPr>
              <a:t>驱动程序与内核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子系统的接口，</a:t>
            </a:r>
            <a:r>
              <a:rPr lang="zh-CN" altLang="en-US" sz="2800"/>
              <a:t>封装设备特性</a:t>
            </a:r>
            <a:endParaRPr lang="zh-CN" altLang="en-US"/>
          </a:p>
          <a:p>
            <a:r>
              <a:rPr lang="zh-CN" altLang="en-US"/>
              <a:t>系统调用</a:t>
            </a:r>
          </a:p>
          <a:p>
            <a:pPr lvl="1"/>
            <a:r>
              <a:rPr lang="zh-CN" altLang="en-US" sz="2800"/>
              <a:t>封装内核</a:t>
            </a:r>
            <a:r>
              <a:rPr lang="en-US" altLang="zh-CN" sz="2800"/>
              <a:t>IO</a:t>
            </a:r>
            <a:r>
              <a:rPr lang="zh-CN" altLang="en-US" sz="2800"/>
              <a:t>子系统的实现</a:t>
            </a:r>
            <a:endParaRPr lang="zh-CN" altLang="en-US"/>
          </a:p>
          <a:p>
            <a:r>
              <a:rPr lang="zh-CN" altLang="en-US"/>
              <a:t>应用程序接口</a:t>
            </a:r>
            <a:r>
              <a:rPr lang="en-US" altLang="zh-CN"/>
              <a:t>API</a:t>
            </a:r>
            <a:endParaRPr lang="zh-CN" altLang="en-US"/>
          </a:p>
          <a:p>
            <a:pPr lvl="1"/>
            <a:r>
              <a:rPr lang="zh-CN" altLang="en-US"/>
              <a:t>为应用程序提供跨平台的</a:t>
            </a:r>
            <a:r>
              <a:rPr lang="en-US" altLang="zh-CN"/>
              <a:t>IO</a:t>
            </a:r>
            <a:r>
              <a:rPr lang="zh-CN" altLang="en-US"/>
              <a:t>服务，由操作系统或高级语言</a:t>
            </a:r>
            <a:r>
              <a:rPr lang="zh-CN" altLang="en-US">
                <a:sym typeface="+mn-ea"/>
              </a:rPr>
              <a:t>提供</a:t>
            </a:r>
            <a:endParaRPr lang="zh-CN" altLang="en-US"/>
          </a:p>
          <a:p>
            <a:pPr lvl="1"/>
            <a:r>
              <a:rPr lang="zh-CN" altLang="en-US"/>
              <a:t>例：</a:t>
            </a:r>
            <a:r>
              <a:rPr lang="en-US" altLang="zh-CN"/>
              <a:t>POSIX</a:t>
            </a:r>
            <a:r>
              <a:rPr lang="zh-CN" altLang="en-US"/>
              <a:t>，</a:t>
            </a:r>
            <a:r>
              <a:rPr lang="en-US" altLang="zh-CN"/>
              <a:t>Win32API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库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操作的抽象与分类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2800">
                <a:sym typeface="+mn-ea"/>
              </a:rPr>
              <a:t>设备特性的封装</a:t>
            </a:r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11200">
                <a:sym typeface="+mn-ea"/>
              </a:rPr>
              <a:t>设备的特性：字符</a:t>
            </a:r>
            <a:r>
              <a:rPr lang="en-US" altLang="zh-CN" sz="11200">
                <a:sym typeface="+mn-ea"/>
              </a:rPr>
              <a:t>/</a:t>
            </a:r>
            <a:r>
              <a:rPr lang="zh-CN" altLang="en-US" sz="11200">
                <a:sym typeface="+mn-ea"/>
              </a:rPr>
              <a:t>块；读</a:t>
            </a:r>
            <a:r>
              <a:rPr lang="en-US" altLang="zh-CN" sz="11200">
                <a:sym typeface="+mn-ea"/>
              </a:rPr>
              <a:t>/</a:t>
            </a:r>
            <a:r>
              <a:rPr lang="zh-CN" altLang="en-US" sz="11200">
                <a:sym typeface="+mn-ea"/>
              </a:rPr>
              <a:t>写；流式</a:t>
            </a:r>
            <a:r>
              <a:rPr lang="en-US" altLang="zh-CN" sz="11200">
                <a:sym typeface="+mn-ea"/>
              </a:rPr>
              <a:t>/</a:t>
            </a:r>
            <a:r>
              <a:rPr lang="zh-CN" altLang="en-US" sz="11200">
                <a:sym typeface="+mn-ea"/>
              </a:rPr>
              <a:t>寻址</a:t>
            </a:r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11200">
                <a:sym typeface="+mn-ea"/>
              </a:rPr>
              <a:t>方法：抽象与分类</a:t>
            </a:r>
            <a:endParaRPr lang="zh-CN" altLang="en-US" sz="11200"/>
          </a:p>
          <a:p>
            <a:pPr>
              <a:lnSpc>
                <a:spcPct val="130000"/>
              </a:lnSpc>
            </a:pPr>
            <a:r>
              <a:rPr lang="zh-CN" altLang="en-US" sz="12800">
                <a:sym typeface="+mn-ea"/>
              </a:rPr>
              <a:t>抽象</a:t>
            </a:r>
          </a:p>
          <a:p>
            <a:pPr lvl="1">
              <a:lnSpc>
                <a:spcPct val="130000"/>
              </a:lnSpc>
            </a:pPr>
            <a:r>
              <a:rPr lang="zh-CN" altLang="en-US" sz="11200">
                <a:sym typeface="+mn-ea"/>
              </a:rPr>
              <a:t>字符设备、块设备，统一在文件的概念下</a:t>
            </a:r>
          </a:p>
          <a:p>
            <a:pPr>
              <a:lnSpc>
                <a:spcPct val="130000"/>
              </a:lnSpc>
            </a:pPr>
            <a:r>
              <a:rPr lang="zh-CN" altLang="en-US" sz="12800">
                <a:sym typeface="+mn-ea"/>
              </a:rPr>
              <a:t>分类</a:t>
            </a:r>
            <a:endParaRPr lang="zh-CN" altLang="en-US" sz="12800"/>
          </a:p>
          <a:p>
            <a:pPr lvl="1">
              <a:lnSpc>
                <a:spcPct val="130000"/>
              </a:lnSpc>
            </a:pPr>
            <a:r>
              <a:rPr lang="zh-CN" altLang="en-US" sz="11200">
                <a:sym typeface="+mn-ea"/>
              </a:rPr>
              <a:t>字符设备与网络设备，隐藏不了的特性，设置不同的接口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字符设备与块设备接口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块设备接口：</a:t>
            </a:r>
            <a:r>
              <a:rPr lang="zh-CN" altLang="en-US"/>
              <a:t>文件系统代替了对块设备的访问</a:t>
            </a:r>
          </a:p>
          <a:p>
            <a:r>
              <a:rPr lang="zh-CN" altLang="en-US">
                <a:sym typeface="+mn-ea"/>
              </a:rPr>
              <a:t>设备文件：</a:t>
            </a:r>
            <a:r>
              <a:rPr lang="zh-CN" altLang="en-US"/>
              <a:t>字符流，统一了字符设备和文件</a:t>
            </a:r>
          </a:p>
          <a:p>
            <a:r>
              <a:rPr lang="zh-CN" altLang="en-US"/>
              <a:t>在系统调用和</a:t>
            </a:r>
            <a:r>
              <a:rPr lang="en-US" altLang="zh-CN"/>
              <a:t>API</a:t>
            </a:r>
            <a:r>
              <a:rPr lang="zh-CN" altLang="en-US"/>
              <a:t>层面</a:t>
            </a:r>
            <a:endParaRPr lang="en-US" altLang="zh-CN" sz="2800"/>
          </a:p>
          <a:p>
            <a:pPr lvl="1"/>
            <a:r>
              <a:rPr lang="zh-CN" altLang="en-US" sz="2800">
                <a:sym typeface="+mn-ea"/>
              </a:rPr>
              <a:t>字符设备与文件有统一的接口</a:t>
            </a:r>
          </a:p>
          <a:p>
            <a:pPr lvl="1"/>
            <a:r>
              <a:rPr lang="zh-CN" altLang="en-US" sz="2800">
                <a:sym typeface="+mn-ea"/>
              </a:rPr>
              <a:t>例：</a:t>
            </a:r>
            <a:r>
              <a:rPr lang="en-US" altLang="zh-CN" sz="2800">
                <a:sym typeface="+mn-ea"/>
              </a:rPr>
              <a:t>printf(),read(),...</a:t>
            </a:r>
            <a:endParaRPr lang="en-US" altLang="zh-CN" sz="2800"/>
          </a:p>
          <a:p>
            <a:r>
              <a:rPr lang="zh-CN" altLang="en-US">
                <a:sym typeface="+mn-ea"/>
              </a:rPr>
              <a:t>驱动程序层面，难统一，例如：顺序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可寻址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21520" y="179514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sym typeface="+mn-ea"/>
              </a:rPr>
              <a:t>一切皆文件</a:t>
            </a:r>
          </a:p>
        </p:txBody>
      </p:sp>
      <p:sp>
        <p:nvSpPr>
          <p:cNvPr id="6" name="右中括号 5"/>
          <p:cNvSpPr/>
          <p:nvPr/>
        </p:nvSpPr>
        <p:spPr>
          <a:xfrm>
            <a:off x="9222740" y="1644650"/>
            <a:ext cx="167005" cy="892175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系统调用的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接口举例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open(),close(),read(),write()</a:t>
            </a:r>
          </a:p>
          <a:p>
            <a:pPr lvl="1"/>
            <a:r>
              <a:rPr lang="zh-CN" altLang="en-US">
                <a:sym typeface="+mn-ea"/>
              </a:rPr>
              <a:t>用于字符和块设备</a:t>
            </a:r>
          </a:p>
          <a:p>
            <a:r>
              <a:rPr lang="en-US" altLang="zh-CN">
                <a:sym typeface="+mn-ea"/>
              </a:rPr>
              <a:t>lseek()</a:t>
            </a:r>
          </a:p>
          <a:p>
            <a:pPr lvl="1"/>
            <a:r>
              <a:rPr lang="zh-CN" altLang="en-US"/>
              <a:t>在具体功能实现时区分，字符设备禁止；块设备允许</a:t>
            </a:r>
          </a:p>
          <a:p>
            <a:r>
              <a:rPr lang="en-US" altLang="zh-CN"/>
              <a:t>socket</a:t>
            </a:r>
            <a:r>
              <a:rPr lang="zh-CN" altLang="en-US"/>
              <a:t>套接字</a:t>
            </a:r>
          </a:p>
          <a:p>
            <a:pPr lvl="1"/>
            <a:r>
              <a:rPr lang="zh-CN" altLang="en-US" sz="2800"/>
              <a:t>文件接口不一样，仅用于网络通信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网络设备接口实例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zh-CN" altLang="en-US" sz="3200">
                <a:sym typeface="+mn-ea"/>
              </a:rPr>
              <a:t>套接字基本的方法</a:t>
            </a:r>
          </a:p>
          <a:p>
            <a:pPr lvl="1"/>
            <a:r>
              <a:rPr lang="zh-CN" altLang="en-US" sz="3200">
                <a:sym typeface="+mn-ea"/>
              </a:rPr>
              <a:t>socket()</a:t>
            </a:r>
            <a:r>
              <a:rPr lang="en-US" altLang="zh-CN" sz="3200">
                <a:sym typeface="+mn-ea"/>
              </a:rPr>
              <a:t>,</a:t>
            </a:r>
            <a:r>
              <a:rPr lang="zh-CN" altLang="en-US" sz="3200">
                <a:sym typeface="+mn-ea"/>
              </a:rPr>
              <a:t>close()</a:t>
            </a:r>
          </a:p>
          <a:p>
            <a:pPr lvl="1"/>
            <a:r>
              <a:rPr lang="zh-CN" altLang="en-US" sz="3200">
                <a:sym typeface="+mn-ea"/>
              </a:rPr>
              <a:t>write()</a:t>
            </a:r>
            <a:r>
              <a:rPr lang="en-US" altLang="zh-CN" sz="3200">
                <a:sym typeface="+mn-ea"/>
              </a:rPr>
              <a:t>/</a:t>
            </a:r>
            <a:r>
              <a:rPr lang="zh-CN" altLang="en-US" sz="3200">
                <a:sym typeface="+mn-ea"/>
              </a:rPr>
              <a:t>read()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客户端</a:t>
            </a:r>
          </a:p>
          <a:p>
            <a:pPr lvl="1"/>
            <a:r>
              <a:rPr lang="zh-CN" altLang="en-US" sz="3200">
                <a:sym typeface="+mn-ea"/>
              </a:rPr>
              <a:t>connect()</a:t>
            </a:r>
          </a:p>
          <a:p>
            <a:r>
              <a:rPr lang="zh-CN" altLang="en-US" sz="3200">
                <a:sym typeface="+mn-ea"/>
              </a:rPr>
              <a:t>服务器端</a:t>
            </a:r>
          </a:p>
          <a:p>
            <a:pPr lvl="1"/>
            <a:r>
              <a:rPr lang="zh-CN" altLang="en-US" sz="3200">
                <a:sym typeface="+mn-ea"/>
              </a:rPr>
              <a:t>bind()</a:t>
            </a:r>
            <a:r>
              <a:rPr lang="en-US" altLang="zh-CN" sz="3200">
                <a:sym typeface="+mn-ea"/>
              </a:rPr>
              <a:t>/</a:t>
            </a:r>
            <a:r>
              <a:rPr lang="zh-CN" altLang="en-US" sz="3200">
                <a:sym typeface="+mn-ea"/>
              </a:rPr>
              <a:t>accept()</a:t>
            </a:r>
            <a:endParaRPr lang="zh-CN" altLang="en-US"/>
          </a:p>
        </p:txBody>
      </p:sp>
      <p:pic>
        <p:nvPicPr>
          <p:cNvPr id="75778" name="Picture 2"/>
          <p:cNvPicPr>
            <a:picLocks noChangeAspect="1"/>
          </p:cNvPicPr>
          <p:nvPr/>
        </p:nvPicPr>
        <p:blipFill>
          <a:blip r:embed="rId2"/>
          <a:srcRect l="14563" t="47478" r="20073" b="23540"/>
          <a:stretch>
            <a:fillRect/>
          </a:stretch>
        </p:blipFill>
        <p:spPr>
          <a:xfrm>
            <a:off x="4549775" y="1366520"/>
            <a:ext cx="6973570" cy="3210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控制方式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轮询方式</a:t>
            </a:r>
          </a:p>
          <a:p>
            <a:pPr lvl="1"/>
            <a:r>
              <a:rPr lang="zh-CN" altLang="en-US"/>
              <a:t>消耗CPU时间，减少CPU切换，适合短时输入输出</a:t>
            </a:r>
          </a:p>
          <a:p>
            <a:r>
              <a:rPr lang="zh-CN" altLang="en-US"/>
              <a:t>中断方式</a:t>
            </a:r>
          </a:p>
          <a:p>
            <a:pPr lvl="1"/>
            <a:r>
              <a:rPr lang="zh-CN" altLang="en-US" sz="2800"/>
              <a:t>中断硬件机制，中断处理程序，上下文切换开销</a:t>
            </a:r>
            <a:endParaRPr lang="zh-CN" altLang="en-US"/>
          </a:p>
          <a:p>
            <a:r>
              <a:rPr lang="zh-CN" altLang="en-US"/>
              <a:t>DMA方式</a:t>
            </a:r>
          </a:p>
          <a:p>
            <a:pPr lvl="1"/>
            <a:r>
              <a:rPr lang="en-US" altLang="zh-CN"/>
              <a:t>DMA</a:t>
            </a:r>
            <a:r>
              <a:rPr lang="zh-CN" altLang="en-US"/>
              <a:t>控制器，自动控制，减少中断次数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进程与设备之间的时序关系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接口的三要素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语义：做什么；语法：接口的形式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 b="1">
                <a:sym typeface="+mn-ea"/>
              </a:rPr>
              <a:t>时序：操作之间的顺序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zh-CN" altLang="en-US">
                <a:sym typeface="+mn-ea"/>
              </a:rPr>
              <a:t>时序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阻塞式</a:t>
            </a:r>
            <a:endParaRPr lang="zh-CN" altLang="en-US" sz="2800"/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非阻塞式</a:t>
            </a:r>
          </a:p>
          <a:p>
            <a:pPr lvl="1">
              <a:lnSpc>
                <a:spcPct val="120000"/>
              </a:lnSpc>
            </a:pPr>
            <a:r>
              <a:rPr lang="zh-CN" altLang="en-US" sz="2800">
                <a:sym typeface="+mn-ea"/>
              </a:rPr>
              <a:t>异步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阻塞式</a:t>
            </a: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(blocking I/O)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>
                <a:sym typeface="+mn-ea"/>
              </a:rPr>
              <a:t>请求</a:t>
            </a:r>
            <a:r>
              <a:rPr lang="en-US" altLang="zh-CN" sz="3200">
                <a:sym typeface="+mn-ea"/>
              </a:rPr>
              <a:t>IO</a:t>
            </a:r>
            <a:r>
              <a:rPr lang="zh-CN" altLang="en-US" sz="3200">
                <a:sym typeface="+mn-ea"/>
              </a:rPr>
              <a:t>系统调用</a:t>
            </a:r>
          </a:p>
          <a:p>
            <a:r>
              <a:rPr lang="zh-CN" altLang="en-US">
                <a:sym typeface="+mn-ea"/>
              </a:rPr>
              <a:t>一般情况下，等待</a:t>
            </a:r>
          </a:p>
          <a:p>
            <a:r>
              <a:rPr lang="zh-CN" altLang="en-US">
                <a:sym typeface="+mn-ea"/>
              </a:rPr>
              <a:t>返回结果，进程变为就绪状态</a:t>
            </a:r>
          </a:p>
          <a:p>
            <a:r>
              <a:rPr lang="zh-CN" altLang="en-US">
                <a:sym typeface="+mn-ea"/>
              </a:rPr>
              <a:t>不等待的情况：数据已在缓存中</a:t>
            </a:r>
            <a:endParaRPr lang="zh-CN" altLang="en-US" sz="3200">
              <a:sym typeface="+mn-ea"/>
            </a:endParaRPr>
          </a:p>
          <a:p>
            <a:pPr marL="0" indent="0">
              <a:buNone/>
            </a:pPr>
            <a:endParaRPr lang="zh-CN" altLang="en-US" sz="2450">
              <a:sym typeface="+mn-ea"/>
            </a:endParaRPr>
          </a:p>
        </p:txBody>
      </p:sp>
      <p:pic>
        <p:nvPicPr>
          <p:cNvPr id="26626" name="Picture 3"/>
          <p:cNvPicPr>
            <a:picLocks noChangeAspect="1"/>
          </p:cNvPicPr>
          <p:nvPr/>
        </p:nvPicPr>
        <p:blipFill>
          <a:blip r:embed="rId2"/>
          <a:srcRect l="815" t="21974" r="48596" b="27732"/>
          <a:stretch>
            <a:fillRect/>
          </a:stretch>
        </p:blipFill>
        <p:spPr>
          <a:xfrm>
            <a:off x="6763385" y="2192655"/>
            <a:ext cx="4431030" cy="3305175"/>
          </a:xfrm>
          <a:prstGeom prst="rect">
            <a:avLst/>
          </a:prstGeom>
          <a:noFill/>
          <a:ln w="38100" cap="flat" cmpd="dbl">
            <a:noFill/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非阻塞式I/O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执行方式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立即返回</a:t>
            </a:r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操作结果对后续的操作可有可无，例如，</a:t>
            </a:r>
            <a:r>
              <a:rPr lang="en-US" altLang="zh-CN" sz="2700">
                <a:sym typeface="+mn-ea"/>
              </a:rPr>
              <a:t>socket</a:t>
            </a:r>
            <a:r>
              <a:rPr lang="zh-CN" altLang="en-US" sz="2700">
                <a:sym typeface="+mn-ea"/>
              </a:rPr>
              <a:t>中的</a:t>
            </a:r>
            <a:r>
              <a:rPr lang="en-US" altLang="zh-CN" sz="2700">
                <a:sym typeface="+mn-ea"/>
              </a:rPr>
              <a:t>select()</a:t>
            </a:r>
            <a:endParaRPr lang="zh-CN" altLang="en-US" sz="2700" b="1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3200">
                <a:sym typeface="+mn-ea"/>
              </a:rPr>
              <a:t>单线程情况下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读操作时，有多少数据就带回多少，启动操作后，</a:t>
            </a:r>
            <a:r>
              <a:rPr lang="en-US" altLang="zh-CN" sz="2700">
                <a:sym typeface="+mn-ea"/>
              </a:rPr>
              <a:t>CPU</a:t>
            </a:r>
            <a:r>
              <a:rPr lang="zh-CN" altLang="en-US" sz="2700">
                <a:sym typeface="+mn-ea"/>
              </a:rPr>
              <a:t>立即返回</a:t>
            </a:r>
          </a:p>
          <a:p>
            <a:pPr>
              <a:lnSpc>
                <a:spcPct val="140000"/>
              </a:lnSpc>
            </a:pPr>
            <a:r>
              <a:rPr lang="zh-CN" altLang="en-US" sz="3200">
                <a:sym typeface="+mn-ea"/>
              </a:rPr>
              <a:t>多线程情况下</a:t>
            </a:r>
            <a:endParaRPr lang="zh-CN" altLang="en-US" sz="27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某个线程执行</a:t>
            </a:r>
            <a:r>
              <a:rPr lang="en-US" altLang="zh-CN" sz="2700">
                <a:sym typeface="+mn-ea"/>
              </a:rPr>
              <a:t>IO</a:t>
            </a:r>
            <a:r>
              <a:rPr lang="zh-CN" altLang="en-US" sz="2700">
                <a:sym typeface="+mn-ea"/>
              </a:rPr>
              <a:t>操作后，立即返回执行其他线程，原线程等待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异步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s</a:t>
            </a:r>
            <a:r>
              <a:rPr lang="en-US" altLang="zh-CN">
                <a:sym typeface="+mn-ea"/>
              </a:rPr>
              <a:t>ynchronized)I/O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4000">
                <a:sym typeface="+mn-ea"/>
              </a:rPr>
              <a:t>执行方式</a:t>
            </a:r>
            <a:endParaRPr lang="zh-CN" altLang="en-US" sz="3500">
              <a:sym typeface="+mn-ea"/>
            </a:endParaRPr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3500">
                <a:sym typeface="+mn-ea"/>
              </a:rPr>
              <a:t>立即返回，进程继续执行；</a:t>
            </a:r>
            <a:r>
              <a:rPr lang="en-US" altLang="zh-CN" sz="3500">
                <a:sym typeface="+mn-ea"/>
              </a:rPr>
              <a:t>I/O</a:t>
            </a:r>
            <a:r>
              <a:rPr lang="zh-CN" altLang="en-US" sz="3500">
                <a:sym typeface="+mn-ea"/>
              </a:rPr>
              <a:t>操作的结果有用，但不着急</a:t>
            </a: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4000">
                <a:sym typeface="+mn-ea"/>
              </a:rPr>
              <a:t>I/O操作完成后，向进程发一个信号</a:t>
            </a:r>
            <a:endParaRPr lang="zh-CN" altLang="en-US" sz="3500">
              <a:sym typeface="+mn-ea"/>
            </a:endParaRPr>
          </a:p>
          <a:p>
            <a:pPr lvl="1" algn="l">
              <a:lnSpc>
                <a:spcPct val="130000"/>
              </a:lnSpc>
              <a:buClrTx/>
              <a:buSzTx/>
              <a:buFontTx/>
            </a:pPr>
            <a:r>
              <a:rPr lang="zh-CN" altLang="en-US" sz="3500">
                <a:sym typeface="+mn-ea"/>
              </a:rPr>
              <a:t>执行回调函数</a:t>
            </a:r>
          </a:p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异步与非阻塞的区别，</a:t>
            </a:r>
            <a:r>
              <a:rPr lang="en-US" altLang="zh-CN" sz="4000">
                <a:sym typeface="+mn-ea"/>
              </a:rPr>
              <a:t>read()</a:t>
            </a:r>
            <a:endParaRPr lang="en-US" altLang="zh-CN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非阻塞：数据读没读进来不重要，我不等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异步：先去干别的事儿，数据来了告诉我</a:t>
            </a:r>
            <a:endParaRPr lang="zh-CN" altLang="en-US"/>
          </a:p>
        </p:txBody>
      </p:sp>
      <p:pic>
        <p:nvPicPr>
          <p:cNvPr id="26626" name="Picture 3"/>
          <p:cNvPicPr>
            <a:picLocks noChangeAspect="1"/>
          </p:cNvPicPr>
          <p:nvPr/>
        </p:nvPicPr>
        <p:blipFill>
          <a:blip r:embed="rId2"/>
          <a:srcRect l="55312" t="21974" r="623" b="27519"/>
          <a:stretch>
            <a:fillRect/>
          </a:stretch>
        </p:blipFill>
        <p:spPr>
          <a:xfrm>
            <a:off x="7926070" y="2888615"/>
            <a:ext cx="3656330" cy="3144520"/>
          </a:xfrm>
          <a:prstGeom prst="rect">
            <a:avLst/>
          </a:prstGeom>
          <a:noFill/>
          <a:ln w="38100" cap="flat" cmpd="dbl">
            <a:noFill/>
            <a:prstDash val="solid"/>
            <a:miter/>
            <a:headEnd type="none" w="med" len="med"/>
            <a:tailEnd type="none" w="med" len="med"/>
          </a:ln>
          <a:effectLst>
            <a:softEdge rad="31750"/>
          </a:effectLst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7.8 </a:t>
            </a:r>
            <a:r>
              <a:rPr lang="en-US"/>
              <a:t>IO</a:t>
            </a:r>
            <a:r>
              <a:rPr lang="zh-CN" altLang="en-US"/>
              <a:t>操作流程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启动驱动程序</a:t>
            </a:r>
          </a:p>
          <a:p>
            <a:r>
              <a:rPr lang="zh-CN" altLang="en-US">
                <a:sym typeface="+mn-ea"/>
              </a:rPr>
              <a:t>中断处理</a:t>
            </a:r>
          </a:p>
          <a:p>
            <a:r>
              <a:rPr lang="zh-CN" altLang="en-US">
                <a:sym typeface="+mn-ea"/>
              </a:rPr>
              <a:t>重启用户进程</a:t>
            </a:r>
          </a:p>
          <a:p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流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应用程序层的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>
                <a:sym typeface="+mn-ea"/>
              </a:rPr>
              <a:t>进程J调用</a:t>
            </a:r>
            <a:r>
              <a:rPr lang="en-US" altLang="zh-CN">
                <a:sym typeface="+mn-ea"/>
              </a:rPr>
              <a:t>IO</a:t>
            </a:r>
            <a:r>
              <a:rPr lang="zh-CN" altLang="en-US">
                <a:sym typeface="+mn-ea"/>
              </a:rPr>
              <a:t>函数getchar()</a:t>
            </a: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从键盘上输入一个字符，要求字符后面有回车</a:t>
            </a:r>
            <a:endParaRPr lang="zh-CN" altLang="en-US" sz="2360"/>
          </a:p>
          <a:p>
            <a:pPr>
              <a:lnSpc>
                <a:spcPct val="160000"/>
              </a:lnSpc>
            </a:pPr>
            <a:r>
              <a:rPr lang="zh-CN" altLang="en-US">
                <a:sym typeface="+mn-ea"/>
              </a:rPr>
              <a:t>getchar()最终落实到一般的系统调用</a:t>
            </a:r>
            <a:endParaRPr lang="zh-CN" altLang="en-US" sz="2700"/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read(</a:t>
            </a:r>
            <a:r>
              <a:rPr lang="en-US" altLang="zh-CN">
                <a:sym typeface="+mn-ea"/>
              </a:rPr>
              <a:t>kb_</a:t>
            </a:r>
            <a:r>
              <a:rPr lang="zh-CN" altLang="en-US">
                <a:sym typeface="+mn-ea"/>
              </a:rPr>
              <a:t>file，buf, size)</a:t>
            </a:r>
            <a:endParaRPr lang="zh-CN" altLang="en-US"/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指定设备文件名：</a:t>
            </a:r>
            <a:r>
              <a:rPr lang="en-US" altLang="zh-CN">
                <a:sym typeface="+mn-ea"/>
              </a:rPr>
              <a:t>kb_file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内核中的</a:t>
            </a:r>
            <a:r>
              <a:rPr lang="en-US" altLang="zh-CN">
                <a:sym typeface="+mn-ea"/>
              </a:rPr>
              <a:t>IO</a:t>
            </a:r>
            <a:r>
              <a:rPr lang="zh-CN" altLang="en-US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>
              <a:lnSpc>
                <a:spcPct val="130000"/>
              </a:lnSpc>
            </a:pPr>
            <a:r>
              <a:rPr lang="zh-CN" altLang="en-US" sz="4000"/>
              <a:t>内核</a:t>
            </a:r>
            <a:r>
              <a:rPr lang="en-US" altLang="zh-CN" sz="4000"/>
              <a:t>IO</a:t>
            </a:r>
            <a:r>
              <a:rPr lang="zh-CN" altLang="en-US" sz="4000"/>
              <a:t>子系统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内核检查系统调用read()的合法性，如参数、操作权限等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确定</a:t>
            </a:r>
            <a:r>
              <a:rPr lang="en-US" altLang="zh-CN" sz="3500">
                <a:sym typeface="+mn-ea"/>
              </a:rPr>
              <a:t>kb_</a:t>
            </a:r>
            <a:r>
              <a:rPr lang="zh-CN" altLang="en-US" sz="3500">
                <a:sym typeface="+mn-ea"/>
              </a:rPr>
              <a:t>file对应的设备是键盘，找到并调用相应的驱动程序</a:t>
            </a:r>
          </a:p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键盘驱动程序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如果键盘输入缓冲区中有满足条件的数据，则取出字符并返回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否则，进程J阻塞，被挂到键盘的等待队列中，等待用户输入</a:t>
            </a:r>
            <a:endParaRPr lang="zh-CN" altLang="en-US" sz="3500"/>
          </a:p>
          <a:p>
            <a:pPr>
              <a:lnSpc>
                <a:spcPct val="130000"/>
              </a:lnSpc>
            </a:pPr>
            <a:r>
              <a:rPr lang="zh-CN" altLang="en-US" sz="3500">
                <a:sym typeface="+mn-ea"/>
              </a:rPr>
              <a:t>……，经过一段时间之后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出现中断后的操作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04435"/>
          </a:xfrm>
        </p:spPr>
        <p:txBody>
          <a:bodyPr>
            <a:normAutofit fontScale="40000"/>
          </a:bodyPr>
          <a:lstStyle/>
          <a:p>
            <a:pPr>
              <a:lnSpc>
                <a:spcPct val="130000"/>
              </a:lnSpc>
            </a:pPr>
            <a:r>
              <a:rPr lang="zh-CN" altLang="en-US" sz="8000">
                <a:sym typeface="+mn-ea"/>
              </a:rPr>
              <a:t>用户从键盘输入字符</a:t>
            </a:r>
            <a:r>
              <a:rPr lang="en-US" altLang="zh-CN" sz="8000">
                <a:sym typeface="+mn-ea"/>
              </a:rPr>
              <a:t>,</a:t>
            </a:r>
            <a:r>
              <a:rPr lang="zh-CN" altLang="en-US" sz="8000">
                <a:sym typeface="+mn-ea"/>
              </a:rPr>
              <a:t>产生键盘中断</a:t>
            </a:r>
            <a:endParaRPr lang="zh-CN" altLang="en-US" sz="8000"/>
          </a:p>
          <a:p>
            <a:pPr>
              <a:lnSpc>
                <a:spcPct val="130000"/>
              </a:lnSpc>
            </a:pPr>
            <a:r>
              <a:rPr lang="zh-CN" altLang="en-US" sz="8000">
                <a:sym typeface="+mn-ea"/>
              </a:rPr>
              <a:t>CPU执行键盘中断处理程序</a:t>
            </a:r>
            <a:endParaRPr lang="zh-CN" altLang="en-US" sz="8000"/>
          </a:p>
          <a:p>
            <a:pPr>
              <a:lnSpc>
                <a:spcPct val="130000"/>
              </a:lnSpc>
            </a:pPr>
            <a:r>
              <a:rPr lang="zh-CN" altLang="en-US" sz="8000">
                <a:sym typeface="+mn-ea"/>
              </a:rPr>
              <a:t>调用键盘中断服务例程，读原始数据，放入缓冲队列Q1</a:t>
            </a:r>
          </a:p>
          <a:p>
            <a:pPr>
              <a:lnSpc>
                <a:spcPct val="130000"/>
              </a:lnSpc>
            </a:pPr>
            <a:r>
              <a:rPr lang="zh-CN" altLang="en-US" sz="8000">
                <a:sym typeface="+mn-ea"/>
              </a:rPr>
              <a:t>扫描码转换成为</a:t>
            </a:r>
            <a:r>
              <a:rPr lang="en-US" altLang="zh-CN" sz="8000">
                <a:sym typeface="+mn-ea"/>
              </a:rPr>
              <a:t>ASCII</a:t>
            </a:r>
            <a:r>
              <a:rPr lang="zh-CN" altLang="en-US" sz="8000">
                <a:sym typeface="+mn-ea"/>
              </a:rPr>
              <a:t>码字符，放入键盘字符输入队列Q2</a:t>
            </a:r>
            <a:endParaRPr lang="zh-CN" altLang="en-US" sz="70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7000">
                <a:sym typeface="+mn-ea"/>
              </a:rPr>
              <a:t>例如，当时按下‘shift’和‘a’时，读到的是他们的扫描码</a:t>
            </a:r>
          </a:p>
          <a:p>
            <a:pPr lvl="1">
              <a:lnSpc>
                <a:spcPct val="130000"/>
              </a:lnSpc>
            </a:pPr>
            <a:r>
              <a:rPr lang="zh-CN" altLang="en-US" sz="7000">
                <a:sym typeface="+mn-ea"/>
              </a:rPr>
              <a:t>需要把这两个字节转换成用户需要的大写字母‘A’的ASCII码</a:t>
            </a:r>
            <a:endParaRPr lang="zh-CN" altLang="en-US" sz="7000"/>
          </a:p>
          <a:p>
            <a:pPr>
              <a:lnSpc>
                <a:spcPct val="130000"/>
              </a:lnSpc>
            </a:pPr>
            <a:r>
              <a:rPr lang="zh-CN" altLang="en-US" sz="8000">
                <a:sym typeface="+mn-ea"/>
              </a:rPr>
              <a:t>唤醒阻塞的进程J</a:t>
            </a:r>
            <a:endParaRPr lang="zh-CN" altLang="en-US" sz="7000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重启用户进程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……，经过一段时间之后，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调度程序选中进程J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进程J获得CPU使用权</a:t>
            </a:r>
            <a:endParaRPr lang="zh-CN" altLang="en-US" sz="28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从驱动程序中的断点恢复执行</a:t>
            </a: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从键盘缓冲区Q2中获得输入字符</a:t>
            </a: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字符送入用户缓冲区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系统调用read()返回</a:t>
            </a:r>
          </a:p>
          <a:p>
            <a:pPr>
              <a:lnSpc>
                <a:spcPct val="130000"/>
              </a:lnSpc>
            </a:pPr>
            <a:r>
              <a:rPr lang="en-US" altLang="zh-CN">
                <a:sym typeface="+mn-ea"/>
              </a:rPr>
              <a:t>getchar()</a:t>
            </a:r>
            <a:r>
              <a:rPr lang="zh-CN" altLang="en-US">
                <a:sym typeface="+mn-ea"/>
              </a:rPr>
              <a:t>返回用户程序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程序的共享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输入输出过程</a:t>
            </a:r>
            <a:endParaRPr lang="zh-CN" altLang="en-US" sz="3555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完整的流程；涉及大量程序；程序的共享</a:t>
            </a:r>
            <a:endParaRPr lang="zh-CN" altLang="en-US" sz="3200"/>
          </a:p>
          <a:p>
            <a:pPr>
              <a:lnSpc>
                <a:spcPct val="140000"/>
              </a:lnSpc>
            </a:pPr>
            <a:r>
              <a:rPr lang="zh-CN" altLang="en-US" sz="3555">
                <a:sym typeface="+mn-ea"/>
              </a:rPr>
              <a:t>路网的例子：两地路线</a:t>
            </a:r>
            <a:endParaRPr lang="zh-CN" altLang="en-US" sz="320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一种方式是在任意两点之间修一条专用的路，完全图</a:t>
            </a:r>
            <a:endParaRPr lang="zh-CN" altLang="en-US" sz="311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更实际的方式是建立公共的城市交通网络，如图所示</a:t>
            </a:r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好处：实现了道路的共享，减少了道路建设成本</a:t>
            </a:r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坏处：路线会被分割成多段，路段之间受到交通的管控</a:t>
            </a:r>
            <a:endParaRPr lang="zh-CN" altLang="en-US" sz="3110"/>
          </a:p>
        </p:txBody>
      </p:sp>
      <p:grpSp>
        <p:nvGrpSpPr>
          <p:cNvPr id="24" name="组合 23"/>
          <p:cNvGrpSpPr/>
          <p:nvPr/>
        </p:nvGrpSpPr>
        <p:grpSpPr>
          <a:xfrm>
            <a:off x="8168640" y="1330960"/>
            <a:ext cx="2970530" cy="1988185"/>
            <a:chOff x="12864" y="2096"/>
            <a:chExt cx="4678" cy="3131"/>
          </a:xfrm>
        </p:grpSpPr>
        <p:grpSp>
          <p:nvGrpSpPr>
            <p:cNvPr id="17" name="组合 17"/>
            <p:cNvGrpSpPr/>
            <p:nvPr/>
          </p:nvGrpSpPr>
          <p:grpSpPr>
            <a:xfrm>
              <a:off x="12864" y="2096"/>
              <a:ext cx="4678" cy="3131"/>
              <a:chOff x="2144" y="6354"/>
              <a:chExt cx="1995" cy="1256"/>
            </a:xfrm>
          </p:grpSpPr>
          <p:grpSp>
            <p:nvGrpSpPr>
              <p:cNvPr id="5" name="组合 2"/>
              <p:cNvGrpSpPr/>
              <p:nvPr/>
            </p:nvGrpSpPr>
            <p:grpSpPr>
              <a:xfrm>
                <a:off x="2177" y="6354"/>
                <a:ext cx="288" cy="350"/>
                <a:chOff x="2177" y="5730"/>
                <a:chExt cx="288" cy="350"/>
              </a:xfrm>
            </p:grpSpPr>
            <p:sp>
              <p:nvSpPr>
                <p:cNvPr id="19" name="文本框 19"/>
                <p:cNvSpPr txBox="1"/>
                <p:nvPr/>
              </p:nvSpPr>
              <p:spPr>
                <a:xfrm>
                  <a:off x="2228" y="5730"/>
                  <a:ext cx="200" cy="35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A</a:t>
                  </a:r>
                  <a:endParaRPr lang="en-US" altLang="zh-CN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6" name="椭圆 1"/>
                <p:cNvSpPr/>
                <p:nvPr/>
              </p:nvSpPr>
              <p:spPr>
                <a:xfrm>
                  <a:off x="2177" y="5762"/>
                  <a:ext cx="288" cy="28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7" name="组合 3"/>
              <p:cNvGrpSpPr/>
              <p:nvPr/>
            </p:nvGrpSpPr>
            <p:grpSpPr>
              <a:xfrm>
                <a:off x="3851" y="6381"/>
                <a:ext cx="288" cy="350"/>
                <a:chOff x="2177" y="5730"/>
                <a:chExt cx="288" cy="350"/>
              </a:xfrm>
            </p:grpSpPr>
            <p:sp>
              <p:nvSpPr>
                <p:cNvPr id="8" name="文本框 19"/>
                <p:cNvSpPr txBox="1"/>
                <p:nvPr/>
              </p:nvSpPr>
              <p:spPr>
                <a:xfrm>
                  <a:off x="2228" y="5730"/>
                  <a:ext cx="200" cy="35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B</a:t>
                  </a:r>
                  <a:endParaRPr lang="en-US" altLang="zh-CN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9" name="椭圆 1"/>
                <p:cNvSpPr/>
                <p:nvPr/>
              </p:nvSpPr>
              <p:spPr>
                <a:xfrm>
                  <a:off x="2177" y="5762"/>
                  <a:ext cx="288" cy="28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0" name="组合 6"/>
              <p:cNvGrpSpPr/>
              <p:nvPr/>
            </p:nvGrpSpPr>
            <p:grpSpPr>
              <a:xfrm>
                <a:off x="2144" y="7221"/>
                <a:ext cx="288" cy="350"/>
                <a:chOff x="2177" y="5730"/>
                <a:chExt cx="288" cy="350"/>
              </a:xfrm>
            </p:grpSpPr>
            <p:sp>
              <p:nvSpPr>
                <p:cNvPr id="11" name="文本框 19"/>
                <p:cNvSpPr txBox="1"/>
                <p:nvPr/>
              </p:nvSpPr>
              <p:spPr>
                <a:xfrm>
                  <a:off x="2228" y="5730"/>
                  <a:ext cx="200" cy="35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C</a:t>
                  </a:r>
                  <a:endParaRPr lang="en-US" altLang="zh-CN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2" name="椭圆 1"/>
                <p:cNvSpPr/>
                <p:nvPr/>
              </p:nvSpPr>
              <p:spPr>
                <a:xfrm>
                  <a:off x="2177" y="5762"/>
                  <a:ext cx="288" cy="28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3" name="组合 9"/>
              <p:cNvGrpSpPr/>
              <p:nvPr/>
            </p:nvGrpSpPr>
            <p:grpSpPr>
              <a:xfrm>
                <a:off x="3823" y="7260"/>
                <a:ext cx="288" cy="350"/>
                <a:chOff x="2177" y="5730"/>
                <a:chExt cx="288" cy="350"/>
              </a:xfrm>
            </p:grpSpPr>
            <p:sp>
              <p:nvSpPr>
                <p:cNvPr id="14" name="文本框 19"/>
                <p:cNvSpPr txBox="1"/>
                <p:nvPr/>
              </p:nvSpPr>
              <p:spPr>
                <a:xfrm>
                  <a:off x="2228" y="5730"/>
                  <a:ext cx="200" cy="351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D</a:t>
                  </a:r>
                  <a:endParaRPr lang="en-US" altLang="zh-CN" kern="100">
                    <a:noFill/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5" name="椭圆 1"/>
                <p:cNvSpPr/>
                <p:nvPr/>
              </p:nvSpPr>
              <p:spPr>
                <a:xfrm>
                  <a:off x="2177" y="5762"/>
                  <a:ext cx="288" cy="28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sp>
            <p:nvSpPr>
              <p:cNvPr id="16" name="椭圆 12"/>
              <p:cNvSpPr/>
              <p:nvPr/>
            </p:nvSpPr>
            <p:spPr>
              <a:xfrm>
                <a:off x="3107" y="6996"/>
                <a:ext cx="119" cy="119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" name="直接连接符 13"/>
              <p:cNvCxnSpPr>
                <a:stCxn id="6" idx="6"/>
                <a:endCxn id="16" idx="2"/>
              </p:cNvCxnSpPr>
              <p:nvPr/>
            </p:nvCxnSpPr>
            <p:spPr>
              <a:xfrm>
                <a:off x="2465" y="6530"/>
                <a:ext cx="642" cy="5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4"/>
              <p:cNvCxnSpPr>
                <a:stCxn id="12" idx="6"/>
              </p:cNvCxnSpPr>
              <p:nvPr/>
            </p:nvCxnSpPr>
            <p:spPr>
              <a:xfrm flipV="1">
                <a:off x="2432" y="7052"/>
                <a:ext cx="675" cy="3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5"/>
              <p:cNvCxnSpPr>
                <a:stCxn id="16" idx="6"/>
                <a:endCxn id="9" idx="2"/>
              </p:cNvCxnSpPr>
              <p:nvPr/>
            </p:nvCxnSpPr>
            <p:spPr>
              <a:xfrm flipV="1">
                <a:off x="3226" y="6557"/>
                <a:ext cx="625" cy="4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16"/>
              <p:cNvCxnSpPr>
                <a:stCxn id="16" idx="6"/>
                <a:endCxn id="15" idx="2"/>
              </p:cNvCxnSpPr>
              <p:nvPr/>
            </p:nvCxnSpPr>
            <p:spPr>
              <a:xfrm>
                <a:off x="3226" y="7056"/>
                <a:ext cx="597" cy="3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19"/>
            <p:cNvSpPr txBox="1"/>
            <p:nvPr/>
          </p:nvSpPr>
          <p:spPr>
            <a:xfrm>
              <a:off x="14971" y="2894"/>
              <a:ext cx="469" cy="875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M</a:t>
              </a:r>
              <a:endParaRPr lang="en-US" altLang="zh-CN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" name="椭圆 1"/>
            <p:cNvSpPr/>
            <p:nvPr/>
          </p:nvSpPr>
          <p:spPr>
            <a:xfrm>
              <a:off x="14896" y="2978"/>
              <a:ext cx="675" cy="71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输入输出系统架构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输入输出(Input/Output)</a:t>
            </a:r>
          </a:p>
          <a:p>
            <a:pPr lvl="1"/>
            <a:r>
              <a:rPr lang="zh-CN" altLang="en-US"/>
              <a:t>设备和控制器之间的数据传输</a:t>
            </a:r>
          </a:p>
          <a:p>
            <a:r>
              <a:rPr lang="zh-CN" altLang="en-US"/>
              <a:t>驱动程序</a:t>
            </a:r>
          </a:p>
          <a:p>
            <a:r>
              <a:rPr lang="zh-CN" altLang="en-US"/>
              <a:t>中断处理程序</a:t>
            </a:r>
          </a:p>
          <a:p>
            <a:r>
              <a:rPr lang="zh-CN" altLang="en-US"/>
              <a:t>内核</a:t>
            </a:r>
            <a:r>
              <a:rPr lang="en-US" altLang="zh-CN"/>
              <a:t>IO</a:t>
            </a:r>
            <a:r>
              <a:rPr lang="zh-CN" altLang="en-US"/>
              <a:t>子系统：设备独立软件</a:t>
            </a:r>
          </a:p>
          <a:p>
            <a:r>
              <a:rPr lang="zh-CN" altLang="en-US"/>
              <a:t>输入输出应用程序接口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769100" y="2105025"/>
            <a:ext cx="4250091" cy="3295015"/>
            <a:chOff x="9217" y="3746"/>
            <a:chExt cx="2245" cy="2474"/>
          </a:xfrm>
        </p:grpSpPr>
        <p:sp>
          <p:nvSpPr>
            <p:cNvPr id="5" name="文本框 1"/>
            <p:cNvSpPr txBox="1"/>
            <p:nvPr/>
          </p:nvSpPr>
          <p:spPr>
            <a:xfrm>
              <a:off x="9219" y="4223"/>
              <a:ext cx="2242" cy="481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输入输出</a:t>
              </a:r>
              <a:r>
                <a:rPr lang="zh-CN" altLang="en-US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应用程序</a:t>
              </a: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接口</a:t>
              </a:r>
            </a:p>
          </p:txBody>
        </p:sp>
        <p:sp>
          <p:nvSpPr>
            <p:cNvPr id="6" name="文本框 2"/>
            <p:cNvSpPr txBox="1"/>
            <p:nvPr/>
          </p:nvSpPr>
          <p:spPr>
            <a:xfrm>
              <a:off x="9221" y="4704"/>
              <a:ext cx="2241" cy="506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内核IO子系统</a:t>
              </a:r>
            </a:p>
          </p:txBody>
        </p:sp>
        <p:sp>
          <p:nvSpPr>
            <p:cNvPr id="7" name="文本框 3"/>
            <p:cNvSpPr txBox="1"/>
            <p:nvPr/>
          </p:nvSpPr>
          <p:spPr>
            <a:xfrm>
              <a:off x="9218" y="5209"/>
              <a:ext cx="1114" cy="538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设备驱动程序</a:t>
              </a:r>
            </a:p>
          </p:txBody>
        </p:sp>
        <p:sp>
          <p:nvSpPr>
            <p:cNvPr id="8" name="文本框 5"/>
            <p:cNvSpPr txBox="1"/>
            <p:nvPr/>
          </p:nvSpPr>
          <p:spPr>
            <a:xfrm>
              <a:off x="9218" y="5748"/>
              <a:ext cx="2242" cy="472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外部设备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334" y="5209"/>
              <a:ext cx="1125" cy="540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中断处理程序</a:t>
              </a:r>
            </a:p>
          </p:txBody>
        </p:sp>
        <p:cxnSp>
          <p:nvCxnSpPr>
            <p:cNvPr id="17" name="直接箭头连接符 15"/>
            <p:cNvCxnSpPr/>
            <p:nvPr/>
          </p:nvCxnSpPr>
          <p:spPr>
            <a:xfrm flipH="1" flipV="1">
              <a:off x="10216" y="5608"/>
              <a:ext cx="252" cy="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9217" y="3746"/>
              <a:ext cx="2242" cy="481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2400" kern="1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应用程序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输入输出流的结构</a:t>
            </a:r>
            <a:endParaRPr lang="zh-CN" altLang="en-US"/>
          </a:p>
        </p:txBody>
      </p:sp>
      <p:pic>
        <p:nvPicPr>
          <p:cNvPr id="8089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30" y="1202055"/>
            <a:ext cx="4697730" cy="49809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I/O流(stream)</a:t>
            </a:r>
            <a:r>
              <a:rPr lang="zh-CN" altLang="en-US">
                <a:sym typeface="+mn-ea"/>
              </a:rPr>
              <a:t>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模块化</a:t>
            </a: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I/O</a:t>
            </a:r>
            <a:r>
              <a:rPr lang="zh-CN" altLang="en-US">
                <a:sym typeface="+mn-ea"/>
              </a:rPr>
              <a:t>过程分为若干个阶段，每个阶段由一个模块负责</a:t>
            </a:r>
            <a:endParaRPr lang="zh-CN" altLang="en-US" sz="27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模块能被不同的输入输出过程共享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动态装配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根据输入输出的任务动态装配不同的模块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流的结构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内核I/O软件看作一个层次结构，模块之间存在调用/被调用关系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设备地址和名字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zh-CN" altLang="en-US"/>
              <a:t>IS</a:t>
            </a:r>
            <a:r>
              <a:rPr lang="en-US" altLang="zh-CN"/>
              <a:t>A</a:t>
            </a:r>
            <a:r>
              <a:rPr lang="zh-CN" altLang="en-US"/>
              <a:t>指令集架构</a:t>
            </a:r>
          </a:p>
          <a:p>
            <a:pPr lvl="1"/>
            <a:r>
              <a:rPr lang="zh-CN" altLang="en-US"/>
              <a:t>独立编址方式</a:t>
            </a:r>
          </a:p>
          <a:p>
            <a:pPr lvl="1"/>
            <a:r>
              <a:rPr lang="zh-CN" altLang="en-US"/>
              <a:t>统一编址方式</a:t>
            </a:r>
          </a:p>
          <a:p>
            <a:r>
              <a:rPr lang="zh-CN" altLang="en-US"/>
              <a:t>操作系统</a:t>
            </a:r>
          </a:p>
          <a:p>
            <a:pPr lvl="1"/>
            <a:r>
              <a:rPr lang="zh-CN" altLang="en-US"/>
              <a:t>逻辑设备，物理设备</a:t>
            </a:r>
          </a:p>
          <a:p>
            <a:pPr lvl="1"/>
            <a:r>
              <a:rPr lang="zh-CN" altLang="en-US"/>
              <a:t>逻辑设备名</a:t>
            </a:r>
          </a:p>
          <a:p>
            <a:pPr lvl="1"/>
            <a:r>
              <a:rPr lang="zh-CN" altLang="en-US"/>
              <a:t>文件名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02100" y="5044440"/>
            <a:ext cx="4673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到物理设备的映射，</a:t>
            </a:r>
            <a:r>
              <a:rPr lang="en-US" altLang="zh-CN" sz="2800">
                <a:solidFill>
                  <a:schemeClr val="accent1">
                    <a:lumMod val="50000"/>
                  </a:schemeClr>
                </a:solidFill>
              </a:rPr>
              <a:t>OS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负责</a:t>
            </a:r>
          </a:p>
        </p:txBody>
      </p:sp>
      <p:sp>
        <p:nvSpPr>
          <p:cNvPr id="6" name="右大括号 5"/>
          <p:cNvSpPr/>
          <p:nvPr/>
        </p:nvSpPr>
        <p:spPr>
          <a:xfrm>
            <a:off x="3573145" y="4869180"/>
            <a:ext cx="353060" cy="873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标准输入输出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标准输入：键盘</a:t>
            </a:r>
          </a:p>
          <a:p>
            <a:r>
              <a:rPr lang="zh-CN" altLang="en-US"/>
              <a:t>标准输出：</a:t>
            </a:r>
            <a:r>
              <a:rPr lang="zh-CN" altLang="en-US">
                <a:sym typeface="+mn-ea"/>
              </a:rPr>
              <a:t>显示器</a:t>
            </a:r>
            <a:endParaRPr lang="zh-CN" altLang="en-US"/>
          </a:p>
          <a:p>
            <a:r>
              <a:rPr lang="zh-CN" altLang="en-US"/>
              <a:t>标准错误输出：显示器</a:t>
            </a:r>
          </a:p>
          <a:p>
            <a:r>
              <a:rPr lang="zh-CN" altLang="en-US"/>
              <a:t>特点</a:t>
            </a:r>
          </a:p>
          <a:p>
            <a:pPr lvl="1"/>
            <a:r>
              <a:rPr lang="zh-CN" altLang="en-US" sz="2800"/>
              <a:t>每个进程都有</a:t>
            </a:r>
          </a:p>
          <a:p>
            <a:pPr lvl="1"/>
            <a:r>
              <a:rPr lang="zh-CN" altLang="en-US" sz="2800"/>
              <a:t>进程建立时执行时自动分配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3320</Words>
  <Application>Microsoft Office PowerPoint</Application>
  <PresentationFormat>宽屏</PresentationFormat>
  <Paragraphs>556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5" baseType="lpstr">
      <vt:lpstr>幼圆</vt:lpstr>
      <vt:lpstr>Arial</vt:lpstr>
      <vt:lpstr>Calibri</vt:lpstr>
      <vt:lpstr>蓝调晶格</vt:lpstr>
      <vt:lpstr>第七章 设备管理</vt:lpstr>
      <vt:lpstr>本章目录</vt:lpstr>
      <vt:lpstr>7-1 输入输出设备概述</vt:lpstr>
      <vt:lpstr>设备的概念</vt:lpstr>
      <vt:lpstr>设备的分类</vt:lpstr>
      <vt:lpstr>控制方式</vt:lpstr>
      <vt:lpstr>输入输出系统架构</vt:lpstr>
      <vt:lpstr>设备地址和名字</vt:lpstr>
      <vt:lpstr>标准输入输出</vt:lpstr>
      <vt:lpstr>7.2 硬盘</vt:lpstr>
      <vt:lpstr>硬盘的物理结构</vt:lpstr>
      <vt:lpstr>磁盘格式化</vt:lpstr>
      <vt:lpstr>硬盘的物理地址</vt:lpstr>
      <vt:lpstr>硬盘的逻辑结构</vt:lpstr>
      <vt:lpstr>磁盘访问时间</vt:lpstr>
      <vt:lpstr>磁盘调度问题</vt:lpstr>
      <vt:lpstr>磁盘调度算法</vt:lpstr>
      <vt:lpstr>磁盘调度算法.</vt:lpstr>
      <vt:lpstr>磁盘高速缓存</vt:lpstr>
      <vt:lpstr>RAID磁盘阵列</vt:lpstr>
      <vt:lpstr>参考文献</vt:lpstr>
      <vt:lpstr>7.3 时钟和定时器</vt:lpstr>
      <vt:lpstr>时钟和定时器的基本功能</vt:lpstr>
      <vt:lpstr>可编程计时器</vt:lpstr>
      <vt:lpstr>时钟</vt:lpstr>
      <vt:lpstr>时钟驱动程序</vt:lpstr>
      <vt:lpstr>软定时器的引入</vt:lpstr>
      <vt:lpstr>软定时器的实现</vt:lpstr>
      <vt:lpstr>参考文献</vt:lpstr>
      <vt:lpstr>7.4 驱动程序</vt:lpstr>
      <vt:lpstr>驱动程序的概念</vt:lpstr>
      <vt:lpstr>设备依赖性</vt:lpstr>
      <vt:lpstr>驱动程序的结构和功能</vt:lpstr>
      <vt:lpstr>输入输出过程举例(含中断)</vt:lpstr>
      <vt:lpstr>输入输出中的各种角色</vt:lpstr>
      <vt:lpstr>驱动程序在IO系统中的地位</vt:lpstr>
      <vt:lpstr>驱动程序与内核IO子系统的接口</vt:lpstr>
      <vt:lpstr>7.5 中断处理程序</vt:lpstr>
      <vt:lpstr>中断处理机制</vt:lpstr>
      <vt:lpstr>中断处理程序与中断服务例程</vt:lpstr>
      <vt:lpstr>Linux系统中断服务例程</vt:lpstr>
      <vt:lpstr>中断处理程序的一般步骤</vt:lpstr>
      <vt:lpstr>7-6 内核IO子系统</vt:lpstr>
      <vt:lpstr>内核I/O子系统概述</vt:lpstr>
      <vt:lpstr>缓冲区管理</vt:lpstr>
      <vt:lpstr>缓冲区的类型</vt:lpstr>
      <vt:lpstr>缓冲池</vt:lpstr>
      <vt:lpstr>高速缓存管理</vt:lpstr>
      <vt:lpstr>高速缓存与缓冲区的区别</vt:lpstr>
      <vt:lpstr>设备分配与回收</vt:lpstr>
      <vt:lpstr>假脱机输入输出(Spooling)</vt:lpstr>
      <vt:lpstr>假脱机输入输出的实现</vt:lpstr>
      <vt:lpstr>错误处理</vt:lpstr>
      <vt:lpstr>7.7 应用程序IO接口</vt:lpstr>
      <vt:lpstr>IO软件接口类型</vt:lpstr>
      <vt:lpstr>IO操作的抽象与分类</vt:lpstr>
      <vt:lpstr>字符设备与块设备接口</vt:lpstr>
      <vt:lpstr>系统调用的IO接口举例</vt:lpstr>
      <vt:lpstr>网络设备接口实例</vt:lpstr>
      <vt:lpstr>进程与设备之间的时序关系</vt:lpstr>
      <vt:lpstr>阻塞式I/O(blocking I/O)</vt:lpstr>
      <vt:lpstr>非阻塞式I/O</vt:lpstr>
      <vt:lpstr>异步(synchronized)I/O</vt:lpstr>
      <vt:lpstr>7.8 IO操作流程</vt:lpstr>
      <vt:lpstr>应用程序层的IO操作</vt:lpstr>
      <vt:lpstr>内核中的IO操作</vt:lpstr>
      <vt:lpstr>出现中断后的操作</vt:lpstr>
      <vt:lpstr>重启用户进程</vt:lpstr>
      <vt:lpstr>程序的共享</vt:lpstr>
      <vt:lpstr>输入输出流的结构</vt:lpstr>
      <vt:lpstr>I/O流(stream)的概念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 设备管理</dc:title>
  <dc:creator/>
  <cp:lastModifiedBy>江 鹏宇</cp:lastModifiedBy>
  <cp:revision>61</cp:revision>
  <dcterms:created xsi:type="dcterms:W3CDTF">2020-02-08T01:54:00Z</dcterms:created>
  <dcterms:modified xsi:type="dcterms:W3CDTF">2021-11-01T16:05:40Z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184ADB6C30AA4303BDF19119436AA856</vt:lpwstr>
  </property>
</Properties>
</file>